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63"/>
  </p:notesMasterIdLst>
  <p:handoutMasterIdLst>
    <p:handoutMasterId r:id="rId64"/>
  </p:handoutMasterIdLst>
  <p:sldIdLst>
    <p:sldId id="755" r:id="rId2"/>
    <p:sldId id="756" r:id="rId3"/>
    <p:sldId id="757" r:id="rId4"/>
    <p:sldId id="758" r:id="rId5"/>
    <p:sldId id="759" r:id="rId6"/>
    <p:sldId id="760" r:id="rId7"/>
    <p:sldId id="761" r:id="rId8"/>
    <p:sldId id="762" r:id="rId9"/>
    <p:sldId id="763" r:id="rId10"/>
    <p:sldId id="764" r:id="rId11"/>
    <p:sldId id="765" r:id="rId12"/>
    <p:sldId id="766" r:id="rId13"/>
    <p:sldId id="767" r:id="rId14"/>
    <p:sldId id="768" r:id="rId15"/>
    <p:sldId id="769" r:id="rId16"/>
    <p:sldId id="770" r:id="rId17"/>
    <p:sldId id="771" r:id="rId18"/>
    <p:sldId id="772" r:id="rId19"/>
    <p:sldId id="773" r:id="rId20"/>
    <p:sldId id="816" r:id="rId21"/>
    <p:sldId id="775" r:id="rId22"/>
    <p:sldId id="817" r:id="rId23"/>
    <p:sldId id="777" r:id="rId24"/>
    <p:sldId id="779" r:id="rId25"/>
    <p:sldId id="781" r:id="rId26"/>
    <p:sldId id="782" r:id="rId27"/>
    <p:sldId id="783" r:id="rId28"/>
    <p:sldId id="784" r:id="rId29"/>
    <p:sldId id="785" r:id="rId30"/>
    <p:sldId id="786" r:id="rId31"/>
    <p:sldId id="787" r:id="rId32"/>
    <p:sldId id="788" r:id="rId33"/>
    <p:sldId id="789" r:id="rId34"/>
    <p:sldId id="790" r:id="rId35"/>
    <p:sldId id="791" r:id="rId36"/>
    <p:sldId id="792" r:id="rId37"/>
    <p:sldId id="793" r:id="rId38"/>
    <p:sldId id="818" r:id="rId39"/>
    <p:sldId id="819" r:id="rId40"/>
    <p:sldId id="796" r:id="rId41"/>
    <p:sldId id="797" r:id="rId42"/>
    <p:sldId id="798" r:id="rId43"/>
    <p:sldId id="799" r:id="rId44"/>
    <p:sldId id="800" r:id="rId45"/>
    <p:sldId id="801" r:id="rId46"/>
    <p:sldId id="802" r:id="rId47"/>
    <p:sldId id="803" r:id="rId48"/>
    <p:sldId id="804" r:id="rId49"/>
    <p:sldId id="820" r:id="rId50"/>
    <p:sldId id="805" r:id="rId51"/>
    <p:sldId id="822" r:id="rId52"/>
    <p:sldId id="807" r:id="rId53"/>
    <p:sldId id="823" r:id="rId54"/>
    <p:sldId id="809" r:id="rId55"/>
    <p:sldId id="811" r:id="rId56"/>
    <p:sldId id="349" r:id="rId57"/>
    <p:sldId id="528" r:id="rId58"/>
    <p:sldId id="492" r:id="rId59"/>
    <p:sldId id="493" r:id="rId60"/>
    <p:sldId id="405" r:id="rId61"/>
    <p:sldId id="40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755"/>
            <p14:sldId id="756"/>
            <p14:sldId id="757"/>
          </p14:sldIdLst>
        </p14:section>
        <p14:section name="Single Responsibility" id="{0E0D82D8-E9FD-4963-8CEA-83348902CBD1}">
          <p14:sldIdLst>
            <p14:sldId id="758"/>
            <p14:sldId id="759"/>
            <p14:sldId id="760"/>
            <p14:sldId id="761"/>
            <p14:sldId id="762"/>
            <p14:sldId id="763"/>
          </p14:sldIdLst>
        </p14:section>
        <p14:section name="Open/Closed" id="{4AA2196F-6AA7-4B84-89BF-3911F0FE4495}">
          <p14:sldIdLst>
            <p14:sldId id="764"/>
            <p14:sldId id="765"/>
            <p14:sldId id="766"/>
            <p14:sldId id="767"/>
            <p14:sldId id="768"/>
            <p14:sldId id="769"/>
            <p14:sldId id="770"/>
            <p14:sldId id="771"/>
            <p14:sldId id="772"/>
            <p14:sldId id="773"/>
            <p14:sldId id="816"/>
            <p14:sldId id="775"/>
            <p14:sldId id="817"/>
          </p14:sldIdLst>
        </p14:section>
        <p14:section name="Liskov Substitution" id="{65F5B1AF-5EE7-402A-A50C-0BAEBFD15134}">
          <p14:sldIdLst>
            <p14:sldId id="777"/>
            <p14:sldId id="779"/>
            <p14:sldId id="781"/>
            <p14:sldId id="782"/>
          </p14:sldIdLst>
        </p14:section>
        <p14:section name="Interface Segregation" id="{D81684FC-7135-4A9D-8982-6646F29C0141}">
          <p14:sldIdLst>
            <p14:sldId id="783"/>
            <p14:sldId id="784"/>
            <p14:sldId id="785"/>
            <p14:sldId id="786"/>
            <p14:sldId id="787"/>
            <p14:sldId id="788"/>
            <p14:sldId id="789"/>
            <p14:sldId id="790"/>
            <p14:sldId id="791"/>
            <p14:sldId id="792"/>
            <p14:sldId id="793"/>
            <p14:sldId id="818"/>
            <p14:sldId id="819"/>
            <p14:sldId id="796"/>
            <p14:sldId id="797"/>
            <p14:sldId id="798"/>
          </p14:sldIdLst>
        </p14:section>
        <p14:section name="Dependency Inversion" id="{E87D9FC5-867E-4DED-AB85-CFC522563D94}">
          <p14:sldIdLst>
            <p14:sldId id="799"/>
            <p14:sldId id="800"/>
            <p14:sldId id="801"/>
            <p14:sldId id="802"/>
            <p14:sldId id="803"/>
            <p14:sldId id="804"/>
            <p14:sldId id="820"/>
            <p14:sldId id="805"/>
            <p14:sldId id="822"/>
            <p14:sldId id="807"/>
            <p14:sldId id="823"/>
            <p14:sldId id="809"/>
            <p14:sldId id="811"/>
          </p14:sldIdLst>
        </p14:section>
        <p14:section name="Conclusion" id="{10E03AB1-9AA8-4E86-9A64-D741901E50A2}">
          <p14:sldIdLst>
            <p14:sldId id="349"/>
            <p14:sldId id="528"/>
            <p14:sldId id="492"/>
            <p14:sldId id="493"/>
            <p14:sldId id="405"/>
            <p14:sldId id="400"/>
          </p14:sldIdLst>
        </p14:section>
      </p14:sectionLst>
    </p:ext>
    <p:ext uri="{EFAFB233-063F-42B5-8137-9DF3F51BA10A}">
      <p15:sldGuideLst xmlns:p15="http://schemas.microsoft.com/office/powerpoint/2012/main" xmlns="">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2D2D77"/>
    <a:srgbClr val="D1D5DD"/>
    <a:srgbClr val="E0E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1" autoAdjust="0"/>
    <p:restoredTop sz="94620" autoAdjust="0"/>
  </p:normalViewPr>
  <p:slideViewPr>
    <p:cSldViewPr snapToGrid="0" showGuides="1">
      <p:cViewPr varScale="1">
        <p:scale>
          <a:sx n="83" d="100"/>
          <a:sy n="83" d="100"/>
        </p:scale>
        <p:origin x="-614" y="-77"/>
      </p:cViewPr>
      <p:guideLst>
        <p:guide orient="horz" pos="2184"/>
        <p:guide pos="3840"/>
      </p:guideLst>
    </p:cSldViewPr>
  </p:slideViewPr>
  <p:outlineViewPr>
    <p:cViewPr>
      <p:scale>
        <a:sx n="33" d="100"/>
        <a:sy n="33" d="100"/>
      </p:scale>
      <p:origin x="0" y="-214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xmlns=""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21.11.2018 г.</a:t>
            </a:fld>
            <a:endParaRPr lang="bg-BG"/>
          </a:p>
        </p:txBody>
      </p:sp>
      <p:sp>
        <p:nvSpPr>
          <p:cNvPr id="4" name="Footer Placeholder 3">
            <a:extLst>
              <a:ext uri="{FF2B5EF4-FFF2-40B4-BE49-F238E27FC236}">
                <a16:creationId xmlns:a16="http://schemas.microsoft.com/office/drawing/2014/main" xmlns="" id="{28A6967E-448F-4887-8FCB-34482EFBC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a:extLst>
              <a:ext uri="{FF2B5EF4-FFF2-40B4-BE49-F238E27FC236}">
                <a16:creationId xmlns:a16="http://schemas.microsoft.com/office/drawing/2014/main" xmlns="" id="{8B6554C2-DDBA-40E2-9536-53A07EC50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21-Nov-18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08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2952171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379255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231922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2738126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60616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27126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409433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4038293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236435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42337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2880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1972421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780207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39982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39421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BF067CD-8E6B-4360-9AA8-C5DF2A48A6D1}" type="slidenum">
              <a:rPr lang="en-US" smtClean="0"/>
              <a:t>42</a:t>
            </a:fld>
            <a:endParaRPr lang="en-US" dirty="0"/>
          </a:p>
        </p:txBody>
      </p:sp>
    </p:spTree>
    <p:extLst>
      <p:ext uri="{BB962C8B-B14F-4D97-AF65-F5344CB8AC3E}">
        <p14:creationId xmlns:p14="http://schemas.microsoft.com/office/powerpoint/2010/main" val="3325279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accent5">
                    <a:lumMod val="20000"/>
                    <a:lumOff val="80000"/>
                  </a:schemeClr>
                </a:solidFill>
              </a:rPr>
              <a:t>A </a:t>
            </a:r>
            <a:r>
              <a:rPr lang="en-US" dirty="0">
                <a:solidFill>
                  <a:schemeClr val="tx2">
                    <a:lumMod val="75000"/>
                  </a:schemeClr>
                </a:solidFill>
              </a:rPr>
              <a:t>dependency</a:t>
            </a:r>
            <a:r>
              <a:rPr lang="en-US" dirty="0">
                <a:solidFill>
                  <a:schemeClr val="accent5">
                    <a:lumMod val="20000"/>
                    <a:lumOff val="80000"/>
                  </a:schemeClr>
                </a:solidFill>
              </a:rPr>
              <a:t> is </a:t>
            </a:r>
            <a:r>
              <a:rPr lang="en-US" dirty="0"/>
              <a:t>any external component / system:</a:t>
            </a:r>
          </a:p>
          <a:p>
            <a:pPr lvl="1"/>
            <a:r>
              <a:rPr lang="en-US" dirty="0"/>
              <a:t>Framework</a:t>
            </a:r>
            <a:endParaRPr lang="en-US" b="0" dirty="0"/>
          </a:p>
          <a:p>
            <a:pPr lvl="1"/>
            <a:r>
              <a:rPr lang="en-US" dirty="0"/>
              <a:t>Third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96779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programming</a:t>
            </a:r>
          </a:p>
          <a:p>
            <a:pPr lvl="1"/>
            <a:r>
              <a:rPr lang="en-US" dirty="0"/>
              <a:t>High level modules use lower lever modules</a:t>
            </a:r>
          </a:p>
          <a:p>
            <a:pPr lvl="1"/>
            <a:r>
              <a:rPr lang="en-US" dirty="0"/>
              <a:t>E.g. UI depends on the Business Layer</a:t>
            </a:r>
          </a:p>
          <a:p>
            <a:pPr lvl="1"/>
            <a:r>
              <a:rPr lang="en-US" dirty="0"/>
              <a:t>Business layer depends on</a:t>
            </a:r>
            <a:r>
              <a:rPr lang="en-US" baseline="0" dirty="0"/>
              <a:t> </a:t>
            </a:r>
            <a:r>
              <a:rPr lang="en-US" dirty="0"/>
              <a:t>Infrastructure, database, utilities,</a:t>
            </a:r>
            <a:r>
              <a:rPr lang="en-US" baseline="0" dirty="0"/>
              <a:t> </a:t>
            </a:r>
            <a:r>
              <a:rPr lang="en-US" dirty="0"/>
              <a:t>External libraries</a:t>
            </a:r>
          </a:p>
          <a:p>
            <a:pPr lvl="1"/>
            <a:r>
              <a:rPr lang="en-US" dirty="0"/>
              <a:t>Static methods (Façade for example)</a:t>
            </a:r>
          </a:p>
          <a:p>
            <a:pPr lvl="1"/>
            <a:r>
              <a:rPr lang="en-US" dirty="0"/>
              <a:t>Classes are instantiated everywhere</a:t>
            </a:r>
            <a:endParaRPr lang="en-US" dirty="0">
              <a:solidFill>
                <a:schemeClr val="accent5">
                  <a:lumMod val="20000"/>
                  <a:lumOff val="80000"/>
                </a:schemeClr>
              </a:solidFill>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1484991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 on Abstractions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Depend on abstractions means to </a:t>
            </a:r>
            <a:r>
              <a:rPr lang="en-US" dirty="0">
                <a:solidFill>
                  <a:schemeClr val="tx2">
                    <a:lumMod val="75000"/>
                  </a:schemeClr>
                </a:solidFill>
              </a:rPr>
              <a:t>work through interfaces </a:t>
            </a:r>
            <a:r>
              <a:rPr lang="en-US" dirty="0"/>
              <a:t>instead directly use dependent classes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47</a:t>
            </a:fld>
            <a:endParaRPr lang="en-US" dirty="0"/>
          </a:p>
        </p:txBody>
      </p:sp>
    </p:spTree>
    <p:extLst>
      <p:ext uri="{BB962C8B-B14F-4D97-AF65-F5344CB8AC3E}">
        <p14:creationId xmlns:p14="http://schemas.microsoft.com/office/powerpoint/2010/main" val="3911054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48</a:t>
            </a:fld>
            <a:endParaRPr lang="en-US" dirty="0"/>
          </a:p>
        </p:txBody>
      </p:sp>
    </p:spTree>
    <p:extLst>
      <p:ext uri="{BB962C8B-B14F-4D97-AF65-F5344CB8AC3E}">
        <p14:creationId xmlns:p14="http://schemas.microsoft.com/office/powerpoint/2010/main" val="3120323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violations of DIP</a:t>
            </a:r>
          </a:p>
          <a:p>
            <a:pPr lvl="1"/>
            <a:r>
              <a:rPr lang="en-US" dirty="0"/>
              <a:t>Using of 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p>
          <a:p>
            <a:pPr lvl="1"/>
            <a:r>
              <a:rPr lang="en-US" dirty="0"/>
              <a:t>Using static methods / properties</a:t>
            </a:r>
          </a:p>
          <a:p>
            <a:pPr>
              <a:spcBef>
                <a:spcPts val="1800"/>
              </a:spcBef>
            </a:pPr>
            <a:r>
              <a:rPr lang="en-US" dirty="0"/>
              <a:t>How to fix broken DIP?</a:t>
            </a:r>
          </a:p>
          <a:p>
            <a:pPr lvl="1"/>
            <a:r>
              <a:rPr lang="en-US" dirty="0"/>
              <a:t>Extract interfaces + use constructor injection</a:t>
            </a:r>
          </a:p>
          <a:p>
            <a:pPr lvl="1"/>
            <a:r>
              <a:rPr lang="en-US" dirty="0"/>
              <a:t>Inversion of Control</a:t>
            </a:r>
            <a:r>
              <a:rPr lang="bg-BG" dirty="0"/>
              <a:t> (</a:t>
            </a:r>
            <a:r>
              <a:rPr lang="en-US" noProof="1"/>
              <a:t>IoC</a:t>
            </a:r>
            <a:r>
              <a:rPr lang="en-US" dirty="0"/>
              <a:t>) container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55</a:t>
            </a:fld>
            <a:endParaRPr lang="en-US" dirty="0"/>
          </a:p>
        </p:txBody>
      </p:sp>
    </p:spTree>
    <p:extLst>
      <p:ext uri="{BB962C8B-B14F-4D97-AF65-F5344CB8AC3E}">
        <p14:creationId xmlns:p14="http://schemas.microsoft.com/office/powerpoint/2010/main" val="261788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a:t>
            </a:fld>
            <a:endParaRPr lang="en-US" dirty="0"/>
          </a:p>
        </p:txBody>
      </p:sp>
      <p:sp>
        <p:nvSpPr>
          <p:cNvPr id="5" name="Footer Placeholder 4"/>
          <p:cNvSpPr>
            <a:spLocks noGrp="1"/>
          </p:cNvSpPr>
          <p:nvPr>
            <p:ph type="ftr" sz="quarter" idx="11"/>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100153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56</a:t>
            </a:fld>
            <a:endParaRPr lang="en-US" dirty="0"/>
          </a:p>
        </p:txBody>
      </p:sp>
    </p:spTree>
    <p:extLst>
      <p:ext uri="{BB962C8B-B14F-4D97-AF65-F5344CB8AC3E}">
        <p14:creationId xmlns:p14="http://schemas.microsoft.com/office/powerpoint/2010/main" val="3136131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572314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3280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49661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852727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61</a:t>
            </a:fld>
            <a:endParaRPr lang="en-US" dirty="0"/>
          </a:p>
        </p:txBody>
      </p:sp>
    </p:spTree>
    <p:extLst>
      <p:ext uri="{BB962C8B-B14F-4D97-AF65-F5344CB8AC3E}">
        <p14:creationId xmlns:p14="http://schemas.microsoft.com/office/powerpoint/2010/main" val="395542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31483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7280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7498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44197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66895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21312513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image" Target="../media/image41.png"/><Relationship Id="rId4" Type="http://schemas.openxmlformats.org/officeDocument/2006/relationships/hyperlink" Target="http://softuni.foundation/" TargetMode="External"/><Relationship Id="rId9"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5B5A345C-2CD0-4932-A998-37B2D20BF028}"/>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33" name="Picture Placeholder 32">
            <a:extLst>
              <a:ext uri="{FF2B5EF4-FFF2-40B4-BE49-F238E27FC236}">
                <a16:creationId xmlns:a16="http://schemas.microsoft.com/office/drawing/2014/main" xmlns=""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dirty="0"/>
              <a:t>Click icon to add picture</a:t>
            </a:r>
          </a:p>
        </p:txBody>
      </p:sp>
      <p:pic>
        <p:nvPicPr>
          <p:cNvPr id="35" name="Picture 34">
            <a:extLst>
              <a:ext uri="{FF2B5EF4-FFF2-40B4-BE49-F238E27FC236}">
                <a16:creationId xmlns:a16="http://schemas.microsoft.com/office/drawing/2014/main" xmlns=""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50812" y="2374047"/>
            <a:ext cx="3171055" cy="3431879"/>
          </a:xfrm>
          <a:prstGeom prst="rect">
            <a:avLst/>
          </a:prstGeom>
        </p:spPr>
      </p:pic>
      <p:sp>
        <p:nvSpPr>
          <p:cNvPr id="43" name="Subtitle 5">
            <a:extLst>
              <a:ext uri="{FF2B5EF4-FFF2-40B4-BE49-F238E27FC236}">
                <a16:creationId xmlns:a16="http://schemas.microsoft.com/office/drawing/2014/main" xmlns=""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xmlns=""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xmlns=""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xmlns=""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xmlns=""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xmlns=""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xmlns=""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xmlns=""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xmlns=""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xmlns=""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xmlns=""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xmlns=""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3609A8D-9063-4A88-A094-81A65D7DF41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7" name="Rectangle 16">
            <a:extLst>
              <a:ext uri="{FF2B5EF4-FFF2-40B4-BE49-F238E27FC236}">
                <a16:creationId xmlns:a16="http://schemas.microsoft.com/office/drawing/2014/main" xmlns="" id="{4880F1A8-532C-4443-BDB9-44438A972E1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xmlns="" id="{E9B994EC-35A8-4A11-98CB-25DC28852F94}"/>
              </a:ext>
            </a:extLst>
          </p:cNvPr>
          <p:cNvSpPr/>
          <p:nvPr/>
        </p:nvSpPr>
        <p:spPr>
          <a:xfrm>
            <a:off x="2" y="6721482"/>
            <a:ext cx="12192000"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xmlns="" id="{A2ABE920-240F-4CF6-AD45-23ED489FAD6E}"/>
              </a:ext>
            </a:extLst>
          </p:cNvPr>
          <p:cNvSpPr>
            <a:spLocks noGrp="1"/>
          </p:cNvSpPr>
          <p:nvPr>
            <p:ph type="body" sz="quarter" idx="13"/>
          </p:nvPr>
        </p:nvSpPr>
        <p:spPr>
          <a:xfrm>
            <a:off x="4795936" y="1353867"/>
            <a:ext cx="7199299"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xmlns=""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xmlns="" id="{A66184F8-77F5-4000-AA69-383B07AEEF0D}"/>
              </a:ext>
            </a:extLst>
          </p:cNvPr>
          <p:cNvSpPr>
            <a:spLocks noGrp="1"/>
          </p:cNvSpPr>
          <p:nvPr>
            <p:ph type="dt" sz="half" idx="14"/>
          </p:nvPr>
        </p:nvSpPr>
        <p:spPr/>
        <p:txBody>
          <a:bodyPr/>
          <a:lstStyle/>
          <a:p>
            <a:fld id="{055373AC-9AA7-423B-BA00-BA1C74164DBD}" type="datetime1">
              <a:rPr lang="en-US" smtClean="0"/>
              <a:pPr/>
              <a:t>21-Nov-18</a:t>
            </a:fld>
            <a:endParaRPr lang="en-US" dirty="0"/>
          </a:p>
        </p:txBody>
      </p:sp>
      <p:sp>
        <p:nvSpPr>
          <p:cNvPr id="9" name="Footer Placeholder 8">
            <a:extLst>
              <a:ext uri="{FF2B5EF4-FFF2-40B4-BE49-F238E27FC236}">
                <a16:creationId xmlns:a16="http://schemas.microsoft.com/office/drawing/2014/main" xmlns=""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xmlns=""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xmlns=""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8" name="Rectangle 17">
            <a:extLst>
              <a:ext uri="{FF2B5EF4-FFF2-40B4-BE49-F238E27FC236}">
                <a16:creationId xmlns:a16="http://schemas.microsoft.com/office/drawing/2014/main" xmlns="" id="{B2B94D3F-5DC8-4398-914C-4833ABE4CC19}"/>
              </a:ext>
            </a:extLst>
          </p:cNvPr>
          <p:cNvSpPr/>
          <p:nvPr userDrawn="1"/>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xmlns=""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xmlns=""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xmlns=""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xmlns=""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xmlns=""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xmlns="" id="{839983C1-41F3-4B45-9E6B-F2615F743C0A}"/>
              </a:ext>
            </a:extLst>
          </p:cNvPr>
          <p:cNvSpPr>
            <a:spLocks noGrp="1"/>
          </p:cNvSpPr>
          <p:nvPr>
            <p:ph type="dt" sz="half" idx="10"/>
          </p:nvPr>
        </p:nvSpPr>
        <p:spPr/>
        <p:txBody>
          <a:bodyPr/>
          <a:lstStyle/>
          <a:p>
            <a:fld id="{055373AC-9AA7-423B-BA00-BA1C74164DBD}" type="datetime1">
              <a:rPr lang="en-US" smtClean="0"/>
              <a:pPr/>
              <a:t>21-Nov-18</a:t>
            </a:fld>
            <a:endParaRPr lang="en-US" dirty="0"/>
          </a:p>
        </p:txBody>
      </p:sp>
      <p:sp>
        <p:nvSpPr>
          <p:cNvPr id="6" name="Footer Placeholder 5">
            <a:extLst>
              <a:ext uri="{FF2B5EF4-FFF2-40B4-BE49-F238E27FC236}">
                <a16:creationId xmlns:a16="http://schemas.microsoft.com/office/drawing/2014/main" xmlns=""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xmlns=""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xmlns=""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xmlns=""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xmlns=""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xmlns=""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xmlns=""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xmlns=""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xmlns=""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xmlns="" id="{8AF69835-F228-45D6-B39E-583EEBF1FE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xmlns=""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xmlns="" id="{16073A22-1B90-4D35-943B-5D9816FEB8F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xmlns="" id="{F7C8CFEA-27DA-4058-A611-3AE53851908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xmlns="" id="{CE9346DD-5152-48D0-8B06-7F8CE9803DA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xmlns="" id="{F6B4B602-D2C7-47C8-9470-2C5795ED8C2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xmlns="" id="{103B7E6D-AFDD-45E1-8121-F42E465AB0E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xmlns=""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3" name="Date Placeholder 2">
            <a:extLst>
              <a:ext uri="{FF2B5EF4-FFF2-40B4-BE49-F238E27FC236}">
                <a16:creationId xmlns:a16="http://schemas.microsoft.com/office/drawing/2014/main" xmlns="" id="{FAA51FC5-6AB6-4A04-9304-C6C88E9B29FA}"/>
              </a:ext>
            </a:extLst>
          </p:cNvPr>
          <p:cNvSpPr>
            <a:spLocks noGrp="1"/>
          </p:cNvSpPr>
          <p:nvPr>
            <p:ph type="dt" sz="half" idx="10"/>
          </p:nvPr>
        </p:nvSpPr>
        <p:spPr/>
        <p:txBody>
          <a:bodyPr/>
          <a:lstStyle/>
          <a:p>
            <a:fld id="{055373AC-9AA7-423B-BA00-BA1C74164DBD}" type="datetime1">
              <a:rPr lang="en-US" smtClean="0"/>
              <a:pPr/>
              <a:t>21-Nov-18</a:t>
            </a:fld>
            <a:endParaRPr lang="en-US" dirty="0"/>
          </a:p>
        </p:txBody>
      </p:sp>
      <p:sp>
        <p:nvSpPr>
          <p:cNvPr id="4" name="Footer Placeholder 3">
            <a:extLst>
              <a:ext uri="{FF2B5EF4-FFF2-40B4-BE49-F238E27FC236}">
                <a16:creationId xmlns:a16="http://schemas.microsoft.com/office/drawing/2014/main" xmlns=""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xmlns=""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9864" y="3048000"/>
            <a:ext cx="4143348" cy="3323785"/>
          </a:xfrm>
          <a:prstGeom prst="roundRect">
            <a:avLst>
              <a:gd name="adj" fmla="val 3461"/>
            </a:avLst>
          </a:prstGeom>
        </p:spPr>
      </p:pic>
      <p:pic>
        <p:nvPicPr>
          <p:cNvPr id="8" name="Picture 7">
            <a:hlinkClick r:id="rId5"/>
            <a:extLst>
              <a:ext uri="{FF2B5EF4-FFF2-40B4-BE49-F238E27FC236}">
                <a16:creationId xmlns:a16="http://schemas.microsoft.com/office/drawing/2014/main" xmlns=""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8012" y="1269705"/>
            <a:ext cx="3507028" cy="1450390"/>
          </a:xfrm>
          <a:prstGeom prst="roundRect">
            <a:avLst>
              <a:gd name="adj" fmla="val 3586"/>
            </a:avLst>
          </a:prstGeom>
        </p:spPr>
      </p:pic>
      <p:pic>
        <p:nvPicPr>
          <p:cNvPr id="9" name="Picture 8">
            <a:hlinkClick r:id="rId7"/>
            <a:extLst>
              <a:ext uri="{FF2B5EF4-FFF2-40B4-BE49-F238E27FC236}">
                <a16:creationId xmlns:a16="http://schemas.microsoft.com/office/drawing/2014/main" xmlns=""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613"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xmlns=""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2673" y="1253341"/>
            <a:ext cx="3537236" cy="1600277"/>
          </a:xfrm>
          <a:prstGeom prst="roundRect">
            <a:avLst>
              <a:gd name="adj" fmla="val 4755"/>
            </a:avLst>
          </a:prstGeom>
        </p:spPr>
      </p:pic>
      <p:pic>
        <p:nvPicPr>
          <p:cNvPr id="11" name="Picture 10">
            <a:hlinkClick r:id="rId11"/>
            <a:extLst>
              <a:ext uri="{FF2B5EF4-FFF2-40B4-BE49-F238E27FC236}">
                <a16:creationId xmlns:a16="http://schemas.microsoft.com/office/drawing/2014/main" xmlns=""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785" y="1297093"/>
            <a:ext cx="4111472" cy="1740439"/>
          </a:xfrm>
          <a:prstGeom prst="roundRect">
            <a:avLst>
              <a:gd name="adj" fmla="val 6970"/>
            </a:avLst>
          </a:prstGeom>
        </p:spPr>
      </p:pic>
      <p:pic>
        <p:nvPicPr>
          <p:cNvPr id="12" name="Picture 11">
            <a:hlinkClick r:id="rId13"/>
            <a:extLst>
              <a:ext uri="{FF2B5EF4-FFF2-40B4-BE49-F238E27FC236}">
                <a16:creationId xmlns:a16="http://schemas.microsoft.com/office/drawing/2014/main" xmlns=""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612" y="3323273"/>
            <a:ext cx="6678008" cy="1231632"/>
          </a:xfrm>
          <a:prstGeom prst="roundRect">
            <a:avLst>
              <a:gd name="adj" fmla="val 6594"/>
            </a:avLst>
          </a:prstGeom>
        </p:spPr>
      </p:pic>
      <p:sp>
        <p:nvSpPr>
          <p:cNvPr id="14" name="Rectangle 13">
            <a:extLst>
              <a:ext uri="{FF2B5EF4-FFF2-40B4-BE49-F238E27FC236}">
                <a16:creationId xmlns:a16="http://schemas.microsoft.com/office/drawing/2014/main" xmlns=""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xmlns=""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extLst>
              <a:ext uri="{FF2B5EF4-FFF2-40B4-BE49-F238E27FC236}">
                <a16:creationId xmlns:a16="http://schemas.microsoft.com/office/drawing/2014/main" xmlns="" id="{3F691F48-DCAC-4489-AA09-7346B7E6785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2004560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14" name="Rectangle 13">
            <a:extLst>
              <a:ext uri="{FF2B5EF4-FFF2-40B4-BE49-F238E27FC236}">
                <a16:creationId xmlns:a16="http://schemas.microsoft.com/office/drawing/2014/main" xmlns=""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xmlns=""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xmlns=""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5696" y="1200162"/>
            <a:ext cx="6096599"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xmlns=""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464" y="1399789"/>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xmlns=""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464" y="2317265"/>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xmlns=""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61500"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xmlns=""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756"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xmlns=""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7524" y="4510111"/>
            <a:ext cx="3352800" cy="1777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xmlns="" id="{31C8BF23-28B4-4942-902F-58C0B92A760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643886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1DA41A3-0295-46DF-A320-41070D15EA50}"/>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Content Placeholder 3">
            <a:extLst>
              <a:ext uri="{FF2B5EF4-FFF2-40B4-BE49-F238E27FC236}">
                <a16:creationId xmlns:a16="http://schemas.microsoft.com/office/drawing/2014/main" xmlns="" id="{0C1F9416-8B6E-46DE-973C-777785E27A26}"/>
              </a:ext>
            </a:extLst>
          </p:cNvPr>
          <p:cNvSpPr>
            <a:spLocks noGrp="1"/>
          </p:cNvSpPr>
          <p:nvPr>
            <p:ph idx="4294967295" hasCustomPrompt="1"/>
          </p:nvPr>
        </p:nvSpPr>
        <p:spPr>
          <a:xfrm>
            <a:off x="152410" y="1186307"/>
            <a:ext cx="9504009"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xmlns=""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61449" y="3608627"/>
            <a:ext cx="1119031"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xmlns=""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7977" y="5017462"/>
            <a:ext cx="1042504" cy="1042233"/>
          </a:xfrm>
          <a:prstGeom prst="rect">
            <a:avLst/>
          </a:prstGeom>
        </p:spPr>
      </p:pic>
      <p:pic>
        <p:nvPicPr>
          <p:cNvPr id="16" name="Picture 15">
            <a:hlinkClick r:id="rId3"/>
            <a:extLst>
              <a:ext uri="{FF2B5EF4-FFF2-40B4-BE49-F238E27FC236}">
                <a16:creationId xmlns:a16="http://schemas.microsoft.com/office/drawing/2014/main" xmlns=""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603" y="2384689"/>
            <a:ext cx="3227765" cy="4297744"/>
          </a:xfrm>
          <a:prstGeom prst="rect">
            <a:avLst/>
          </a:prstGeom>
        </p:spPr>
      </p:pic>
      <p:pic>
        <p:nvPicPr>
          <p:cNvPr id="3" name="Picture 2">
            <a:extLst>
              <a:ext uri="{FF2B5EF4-FFF2-40B4-BE49-F238E27FC236}">
                <a16:creationId xmlns:a16="http://schemas.microsoft.com/office/drawing/2014/main" xmlns=""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5829" y="1319423"/>
            <a:ext cx="1670274" cy="2065159"/>
          </a:xfrm>
          <a:prstGeom prst="rect">
            <a:avLst/>
          </a:prstGeom>
        </p:spPr>
      </p:pic>
      <p:sp>
        <p:nvSpPr>
          <p:cNvPr id="10" name="Rectangle 9">
            <a:extLst>
              <a:ext uri="{FF2B5EF4-FFF2-40B4-BE49-F238E27FC236}">
                <a16:creationId xmlns:a16="http://schemas.microsoft.com/office/drawing/2014/main" xmlns="" id="{86646B95-5E3B-4DE8-9118-031C2C296D8C}"/>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xmlns="" id="{AE87ED9C-76E1-4D85-9B06-3AF44AABB668}"/>
              </a:ext>
            </a:extLst>
          </p:cNvPr>
          <p:cNvSpPr>
            <a:spLocks noGrp="1"/>
          </p:cNvSpPr>
          <p:nvPr>
            <p:ph type="title" hasCustomPrompt="1"/>
          </p:nvPr>
        </p:nvSpPr>
        <p:spPr>
          <a:xfrm>
            <a:off x="172286" y="108873"/>
            <a:ext cx="9506047"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551" y="314302"/>
            <a:ext cx="7384264"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7551" y="2346299"/>
            <a:ext cx="7384264"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611" y="4164084"/>
            <a:ext cx="318844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7551" y="4191000"/>
            <a:ext cx="7384264"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611" y="4633983"/>
            <a:ext cx="318844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611" y="5011672"/>
            <a:ext cx="318844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611" y="5394605"/>
            <a:ext cx="318844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611" y="5735768"/>
            <a:ext cx="318844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3290714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21-Nov-18</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xmlns=""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45729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051" y="4869900"/>
            <a:ext cx="10365899" cy="9037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3051" y="5754968"/>
            <a:ext cx="10365899"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xmlns=""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20955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xmlns=""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xmlns=""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xmlns=""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xmlns=""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xmlns=""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4" name="Date Placeholder 13">
            <a:extLst>
              <a:ext uri="{FF2B5EF4-FFF2-40B4-BE49-F238E27FC236}">
                <a16:creationId xmlns:a16="http://schemas.microsoft.com/office/drawing/2014/main" xmlns="" id="{0AA6AF62-9F6D-4B1C-831C-72AACA29F786}"/>
              </a:ext>
            </a:extLst>
          </p:cNvPr>
          <p:cNvSpPr>
            <a:spLocks noGrp="1"/>
          </p:cNvSpPr>
          <p:nvPr>
            <p:ph type="dt" sz="half" idx="14"/>
          </p:nvPr>
        </p:nvSpPr>
        <p:spPr/>
        <p:txBody>
          <a:bodyPr/>
          <a:lstStyle/>
          <a:p>
            <a:fld id="{055373AC-9AA7-423B-BA00-BA1C74164DBD}" type="datetime1">
              <a:rPr lang="en-US" smtClean="0"/>
              <a:pPr/>
              <a:t>21-Nov-18</a:t>
            </a:fld>
            <a:endParaRPr lang="en-US" dirty="0"/>
          </a:p>
        </p:txBody>
      </p:sp>
      <p:sp>
        <p:nvSpPr>
          <p:cNvPr id="15" name="Footer Placeholder 14">
            <a:extLst>
              <a:ext uri="{FF2B5EF4-FFF2-40B4-BE49-F238E27FC236}">
                <a16:creationId xmlns:a16="http://schemas.microsoft.com/office/drawing/2014/main" xmlns=""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xmlns=""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654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B0FF4B1E-24EA-407C-BFA6-24CCB6D4409A}"/>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6" name="Rectangle 5"/>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5" y="1792355"/>
            <a:ext cx="1830305"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205" y="1792355"/>
            <a:ext cx="915152"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xmlns="" id="{CB4CB13C-66A1-466B-A6C1-B0BABF5CFEC1}"/>
              </a:ext>
            </a:extLst>
          </p:cNvPr>
          <p:cNvSpPr>
            <a:spLocks noGrp="1"/>
          </p:cNvSpPr>
          <p:nvPr>
            <p:ph type="body" sz="quarter" idx="10"/>
          </p:nvPr>
        </p:nvSpPr>
        <p:spPr>
          <a:xfrm>
            <a:off x="2065510" y="1121144"/>
            <a:ext cx="9929724"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xmlns="" id="{4ED30444-7448-455E-ACFD-2D8F93C93971}"/>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xmlns=""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
        <p:nvSpPr>
          <p:cNvPr id="8" name="Date Placeholder 7">
            <a:extLst>
              <a:ext uri="{FF2B5EF4-FFF2-40B4-BE49-F238E27FC236}">
                <a16:creationId xmlns:a16="http://schemas.microsoft.com/office/drawing/2014/main" xmlns="" id="{CF9A2DC4-5280-4E93-B6D2-9709FE6D0627}"/>
              </a:ext>
            </a:extLst>
          </p:cNvPr>
          <p:cNvSpPr>
            <a:spLocks noGrp="1"/>
          </p:cNvSpPr>
          <p:nvPr>
            <p:ph type="dt" sz="half" idx="11"/>
          </p:nvPr>
        </p:nvSpPr>
        <p:spPr/>
        <p:txBody>
          <a:bodyPr/>
          <a:lstStyle/>
          <a:p>
            <a:fld id="{055373AC-9AA7-423B-BA00-BA1C74164DBD}" type="datetime1">
              <a:rPr lang="en-US" smtClean="0"/>
              <a:pPr/>
              <a:t>21-Nov-18</a:t>
            </a:fld>
            <a:endParaRPr lang="en-US" dirty="0"/>
          </a:p>
        </p:txBody>
      </p:sp>
      <p:sp>
        <p:nvSpPr>
          <p:cNvPr id="10" name="Footer Placeholder 9">
            <a:extLst>
              <a:ext uri="{FF2B5EF4-FFF2-40B4-BE49-F238E27FC236}">
                <a16:creationId xmlns:a16="http://schemas.microsoft.com/office/drawing/2014/main" xmlns=""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xmlns=""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3DA6B0AA-1988-451B-88D4-0F726295570B}"/>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Rectangle 11">
            <a:extLst>
              <a:ext uri="{FF2B5EF4-FFF2-40B4-BE49-F238E27FC236}">
                <a16:creationId xmlns:a16="http://schemas.microsoft.com/office/drawing/2014/main" xmlns="" id="{345FB1C8-7F66-4D5C-ACCE-AE919936BCFD}"/>
              </a:ext>
            </a:extLst>
          </p:cNvPr>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27" y="3314704"/>
            <a:ext cx="1260665"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xmlns="" id="{0D5CC956-5C4A-44BE-8F8B-327FAFA51E97}"/>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xmlns="" id="{6157C8DE-E0AF-422B-BBB1-F0AF1264B5E9}"/>
              </a:ext>
            </a:extLst>
          </p:cNvPr>
          <p:cNvSpPr>
            <a:spLocks noGrp="1"/>
          </p:cNvSpPr>
          <p:nvPr>
            <p:ph type="body" sz="quarter" idx="10"/>
          </p:nvPr>
        </p:nvSpPr>
        <p:spPr>
          <a:xfrm>
            <a:off x="1959073" y="1121144"/>
            <a:ext cx="10036163"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3FF2A4EF-FDC7-4D65-91A0-D3473057251B}"/>
              </a:ext>
            </a:extLst>
          </p:cNvPr>
          <p:cNvSpPr>
            <a:spLocks noGrp="1"/>
          </p:cNvSpPr>
          <p:nvPr>
            <p:ph type="dt" sz="half" idx="11"/>
          </p:nvPr>
        </p:nvSpPr>
        <p:spPr/>
        <p:txBody>
          <a:bodyPr/>
          <a:lstStyle/>
          <a:p>
            <a:fld id="{055373AC-9AA7-423B-BA00-BA1C74164DBD}" type="datetime1">
              <a:rPr lang="en-US" smtClean="0"/>
              <a:pPr/>
              <a:t>21-Nov-18</a:t>
            </a:fld>
            <a:endParaRPr lang="en-US" dirty="0"/>
          </a:p>
        </p:txBody>
      </p:sp>
      <p:sp>
        <p:nvSpPr>
          <p:cNvPr id="3" name="Footer Placeholder 2">
            <a:extLst>
              <a:ext uri="{FF2B5EF4-FFF2-40B4-BE49-F238E27FC236}">
                <a16:creationId xmlns:a16="http://schemas.microsoft.com/office/drawing/2014/main" xmlns=""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xmlns=""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xmlns=""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89AD94B5-9922-4E42-89CE-3C445EFB152E}"/>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xmlns="" id="{391AFA4E-7870-4561-A1B8-AC956B0C8931}"/>
              </a:ext>
            </a:extLst>
          </p:cNvPr>
          <p:cNvSpPr/>
          <p:nvPr/>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xmlns="" id="{5A9D2960-6D42-439F-82E8-812822013A10}"/>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xmlns=""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xmlns="" id="{303E2769-FF5C-435B-BEDD-ABA3B8F1B976}"/>
              </a:ext>
            </a:extLst>
          </p:cNvPr>
          <p:cNvSpPr>
            <a:spLocks noGrp="1"/>
          </p:cNvSpPr>
          <p:nvPr>
            <p:ph type="dt" sz="half" idx="11"/>
          </p:nvPr>
        </p:nvSpPr>
        <p:spPr/>
        <p:txBody>
          <a:bodyPr/>
          <a:lstStyle/>
          <a:p>
            <a:fld id="{055373AC-9AA7-423B-BA00-BA1C74164DBD}" type="datetime1">
              <a:rPr lang="en-US" smtClean="0"/>
              <a:pPr/>
              <a:t>21-Nov-18</a:t>
            </a:fld>
            <a:endParaRPr lang="en-US" dirty="0"/>
          </a:p>
        </p:txBody>
      </p:sp>
      <p:sp>
        <p:nvSpPr>
          <p:cNvPr id="4" name="Footer Placeholder 3">
            <a:extLst>
              <a:ext uri="{FF2B5EF4-FFF2-40B4-BE49-F238E27FC236}">
                <a16:creationId xmlns:a16="http://schemas.microsoft.com/office/drawing/2014/main" xmlns=""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xmlns=""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xmlns=""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5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79D60504-DA9E-4357-9A0A-15E333FC278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xmlns=""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3"/>
            <a:ext cx="12192000"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xmlns=""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xmlns=""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9" name="Text Placeholder 2">
            <a:extLst>
              <a:ext uri="{FF2B5EF4-FFF2-40B4-BE49-F238E27FC236}">
                <a16:creationId xmlns:a16="http://schemas.microsoft.com/office/drawing/2014/main" xmlns=""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xmlns=""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F858E34E-73A2-41B4-8C58-4DDB1D4D97D8}"/>
              </a:ext>
            </a:extLst>
          </p:cNvPr>
          <p:cNvSpPr>
            <a:spLocks noGrp="1"/>
          </p:cNvSpPr>
          <p:nvPr>
            <p:ph type="dt" sz="half" idx="12"/>
          </p:nvPr>
        </p:nvSpPr>
        <p:spPr>
          <a:xfrm>
            <a:off x="188816" y="6390560"/>
            <a:ext cx="808713" cy="308845"/>
          </a:xfrm>
        </p:spPr>
        <p:txBody>
          <a:bodyPr/>
          <a:lstStyle/>
          <a:p>
            <a:fld id="{055373AC-9AA7-423B-BA00-BA1C74164DBD}" type="datetime1">
              <a:rPr lang="en-US" smtClean="0"/>
              <a:pPr/>
              <a:t>21-Nov-18</a:t>
            </a:fld>
            <a:endParaRPr lang="en-US" dirty="0"/>
          </a:p>
        </p:txBody>
      </p:sp>
      <p:sp>
        <p:nvSpPr>
          <p:cNvPr id="7" name="Footer Placeholder 6">
            <a:extLst>
              <a:ext uri="{FF2B5EF4-FFF2-40B4-BE49-F238E27FC236}">
                <a16:creationId xmlns:a16="http://schemas.microsoft.com/office/drawing/2014/main" xmlns=""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xmlns=""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xmlns=""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C19C6415-13AB-4677-935E-D11508C4AD2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xmlns="" id="{4B4EBD86-A13A-41DF-A04E-EA4A858E8860}"/>
              </a:ext>
            </a:extLst>
          </p:cNvPr>
          <p:cNvSpPr/>
          <p:nvPr/>
        </p:nvSpPr>
        <p:spPr>
          <a:xfrm>
            <a:off x="-3176" y="-17929"/>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xmlns="" id="{04F318BE-2BAD-4677-871C-D78A4BF0CBA6}"/>
              </a:ext>
            </a:extLst>
          </p:cNvPr>
          <p:cNvSpPr>
            <a:spLocks noGrp="1"/>
          </p:cNvSpPr>
          <p:nvPr>
            <p:ph type="body" sz="quarter" idx="10" hasCustomPrompt="1"/>
          </p:nvPr>
        </p:nvSpPr>
        <p:spPr>
          <a:xfrm>
            <a:off x="190501" y="1196126"/>
            <a:ext cx="11811097"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xmlns="" id="{3278A82F-5546-4977-9F75-2A933B415945}"/>
              </a:ext>
            </a:extLst>
          </p:cNvPr>
          <p:cNvSpPr>
            <a:spLocks noGrp="1"/>
          </p:cNvSpPr>
          <p:nvPr>
            <p:ph type="body" sz="quarter" idx="11" hasCustomPrompt="1"/>
          </p:nvPr>
        </p:nvSpPr>
        <p:spPr>
          <a:xfrm>
            <a:off x="615283" y="1830475"/>
            <a:ext cx="10961435"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xmlns=""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xmlns="" id="{1557BD22-7B02-4D39-928A-4BAD0D84EC13}"/>
              </a:ext>
            </a:extLst>
          </p:cNvPr>
          <p:cNvSpPr>
            <a:spLocks noGrp="1"/>
          </p:cNvSpPr>
          <p:nvPr>
            <p:ph type="dt" sz="half" idx="12"/>
          </p:nvPr>
        </p:nvSpPr>
        <p:spPr/>
        <p:txBody>
          <a:bodyPr/>
          <a:lstStyle/>
          <a:p>
            <a:fld id="{055373AC-9AA7-423B-BA00-BA1C74164DBD}" type="datetime1">
              <a:rPr lang="en-US" smtClean="0"/>
              <a:pPr/>
              <a:t>21-Nov-18</a:t>
            </a:fld>
            <a:endParaRPr lang="en-US" dirty="0"/>
          </a:p>
        </p:txBody>
      </p:sp>
      <p:sp>
        <p:nvSpPr>
          <p:cNvPr id="4" name="Footer Placeholder 3">
            <a:extLst>
              <a:ext uri="{FF2B5EF4-FFF2-40B4-BE49-F238E27FC236}">
                <a16:creationId xmlns:a16="http://schemas.microsoft.com/office/drawing/2014/main" xmlns=""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xmlns=""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xmlns=""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xmlns="" id="{0403F5F2-BA1B-4A39-A03D-AD9E0469441C}"/>
              </a:ext>
            </a:extLst>
          </p:cNvPr>
          <p:cNvSpPr>
            <a:spLocks noGrp="1"/>
          </p:cNvSpPr>
          <p:nvPr>
            <p:ph type="dt" sz="half" idx="2"/>
          </p:nvPr>
        </p:nvSpPr>
        <p:spPr>
          <a:xfrm>
            <a:off x="188816" y="6397196"/>
            <a:ext cx="808713"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21-Nov-18</a:t>
            </a:fld>
            <a:endParaRPr lang="en-US" dirty="0"/>
          </a:p>
        </p:txBody>
      </p:sp>
      <p:sp>
        <p:nvSpPr>
          <p:cNvPr id="8" name="Footer Placeholder 4">
            <a:extLst>
              <a:ext uri="{FF2B5EF4-FFF2-40B4-BE49-F238E27FC236}">
                <a16:creationId xmlns:a16="http://schemas.microsoft.com/office/drawing/2014/main" xmlns="" id="{32BCD1B1-3A00-45B1-B516-6B8E7FBC47C4}"/>
              </a:ext>
            </a:extLst>
          </p:cNvPr>
          <p:cNvSpPr>
            <a:spLocks noGrp="1"/>
          </p:cNvSpPr>
          <p:nvPr>
            <p:ph type="ftr" sz="quarter" idx="3"/>
          </p:nvPr>
        </p:nvSpPr>
        <p:spPr>
          <a:xfrm>
            <a:off x="997529" y="6397196"/>
            <a:ext cx="10567285"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xmlns="" id="{0902A4B2-CB08-42CE-A814-FBDF345C2F43}"/>
              </a:ext>
            </a:extLst>
          </p:cNvPr>
          <p:cNvSpPr>
            <a:spLocks noGrp="1"/>
          </p:cNvSpPr>
          <p:nvPr>
            <p:ph type="sldNum" sz="quarter" idx="4"/>
          </p:nvPr>
        </p:nvSpPr>
        <p:spPr>
          <a:xfrm>
            <a:off x="11566412" y="6397196"/>
            <a:ext cx="428822"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xmlns="" id="{B770C392-3003-4C35-9625-BB041F8257BA}"/>
              </a:ext>
            </a:extLst>
          </p:cNvPr>
          <p:cNvSpPr>
            <a:spLocks noGrp="1"/>
          </p:cNvSpPr>
          <p:nvPr>
            <p:ph type="title"/>
          </p:nvPr>
        </p:nvSpPr>
        <p:spPr>
          <a:xfrm>
            <a:off x="190405" y="100750"/>
            <a:ext cx="9506047"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xmlns="" id="{90CBFB32-9F46-4F2F-8A54-9EE8BED27855}"/>
              </a:ext>
            </a:extLst>
          </p:cNvPr>
          <p:cNvSpPr>
            <a:spLocks noGrp="1"/>
          </p:cNvSpPr>
          <p:nvPr>
            <p:ph type="body" idx="1"/>
          </p:nvPr>
        </p:nvSpPr>
        <p:spPr>
          <a:xfrm>
            <a:off x="190413" y="1138844"/>
            <a:ext cx="11804822"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87" r:id="rId14"/>
    <p:sldLayoutId id="2147483690" r:id="rId15"/>
    <p:sldLayoutId id="2147483691" r:id="rId16"/>
    <p:sldLayoutId id="2147483693" r:id="rId1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0.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softuni.bg/courses/csharp-oop-advanced-high-quality-cod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s://netpeak.bg/" TargetMode="External"/><Relationship Id="rId18" Type="http://schemas.openxmlformats.org/officeDocument/2006/relationships/image" Target="../media/image65.png"/><Relationship Id="rId26" Type="http://schemas.openxmlformats.org/officeDocument/2006/relationships/image" Target="../media/image38.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codexio.bg" TargetMode="External"/><Relationship Id="rId12" Type="http://schemas.openxmlformats.org/officeDocument/2006/relationships/image" Target="../media/image63.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32.xml"/><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hyperlink" Target="https://aeternity.com/" TargetMode="External"/><Relationship Id="rId24" Type="http://schemas.openxmlformats.org/officeDocument/2006/relationships/image" Target="../media/image67.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68.png"/><Relationship Id="rId10" Type="http://schemas.openxmlformats.org/officeDocument/2006/relationships/image" Target="../media/image62.jpeg"/><Relationship Id="rId19" Type="http://schemas.openxmlformats.org/officeDocument/2006/relationships/hyperlink" Target="http://www.xs-software.com/" TargetMode="External"/><Relationship Id="rId4" Type="http://schemas.openxmlformats.org/officeDocument/2006/relationships/image" Target="../media/image60.png"/><Relationship Id="rId9" Type="http://schemas.openxmlformats.org/officeDocument/2006/relationships/hyperlink" Target="https://www.liebherr.com/en/deu/start/start-page.html" TargetMode="External"/><Relationship Id="rId14" Type="http://schemas.openxmlformats.org/officeDocument/2006/relationships/image" Target="../media/image37.png"/><Relationship Id="rId22" Type="http://schemas.openxmlformats.org/officeDocument/2006/relationships/image" Target="../media/image31.png"/><Relationship Id="rId27" Type="http://schemas.openxmlformats.org/officeDocument/2006/relationships/hyperlink" Target="http://smartit.bg/"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www.world-of-myths.com/" TargetMode="External"/><Relationship Id="rId3" Type="http://schemas.openxmlformats.org/officeDocument/2006/relationships/image" Target="../media/image69.jpe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hyperlink" Target="https://www.onebitsoftware.net/" TargetMode="External"/><Relationship Id="rId11" Type="http://schemas.openxmlformats.org/officeDocument/2006/relationships/image" Target="../media/image73.gif"/><Relationship Id="rId5" Type="http://schemas.openxmlformats.org/officeDocument/2006/relationships/image" Target="../media/image70.png"/><Relationship Id="rId10" Type="http://schemas.openxmlformats.org/officeDocument/2006/relationships/hyperlink" Target="https://www.lukanet.com/" TargetMode="External"/><Relationship Id="rId4" Type="http://schemas.openxmlformats.org/officeDocument/2006/relationships/hyperlink" Target="codexio.bg" TargetMode="External"/><Relationship Id="rId9" Type="http://schemas.openxmlformats.org/officeDocument/2006/relationships/image" Target="../media/image7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7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en-US" dirty="0"/>
              <a:t>Design Principles and Approaches</a:t>
            </a:r>
          </a:p>
        </p:txBody>
      </p:sp>
      <p:sp>
        <p:nvSpPr>
          <p:cNvPr id="5" name="Title 4"/>
          <p:cNvSpPr>
            <a:spLocks noGrp="1"/>
          </p:cNvSpPr>
          <p:nvPr>
            <p:ph type="title"/>
          </p:nvPr>
        </p:nvSpPr>
        <p:spPr/>
        <p:txBody>
          <a:bodyPr>
            <a:normAutofit/>
          </a:bodyPr>
          <a:lstStyle/>
          <a:p>
            <a:r>
              <a:rPr lang="en-US" dirty="0"/>
              <a:t>SOLID Principles</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dirty="0">
                <a:hlinkClick r:id="rId3"/>
              </a:rPr>
              <a:t>http://softuni.bg</a:t>
            </a:r>
            <a:endParaRPr lang="en-US" dirty="0"/>
          </a:p>
        </p:txBody>
      </p:sp>
      <p:sp>
        <p:nvSpPr>
          <p:cNvPr id="4" name="Text Placeholder 3"/>
          <p:cNvSpPr>
            <a:spLocks noGrp="1"/>
          </p:cNvSpPr>
          <p:nvPr>
            <p:ph type="body" sz="quarter" idx="19"/>
          </p:nvPr>
        </p:nvSpPr>
        <p:spPr/>
        <p:txBody>
          <a:bodyPr/>
          <a:lstStyle/>
          <a:p>
            <a:r>
              <a:rPr lang="en-US" dirty="0"/>
              <a:t>SoftUni Team</a:t>
            </a:r>
            <a:endParaRPr lang="bg-BG" dirty="0"/>
          </a:p>
        </p:txBody>
      </p:sp>
      <p:sp>
        <p:nvSpPr>
          <p:cNvPr id="7" name="Text Placeholder 6"/>
          <p:cNvSpPr>
            <a:spLocks noGrp="1"/>
          </p:cNvSpPr>
          <p:nvPr>
            <p:ph type="body" sz="quarter" idx="20"/>
          </p:nvPr>
        </p:nvSpPr>
        <p:spPr/>
        <p:txBody>
          <a:bodyPr/>
          <a:lstStyle/>
          <a:p>
            <a:r>
              <a:rPr lang="en-US" dirty="0"/>
              <a:t>Technical Trainers</a:t>
            </a:r>
            <a:endParaRPr lang="bg-BG" dirty="0"/>
          </a:p>
        </p:txBody>
      </p:sp>
      <p:grpSp>
        <p:nvGrpSpPr>
          <p:cNvPr id="11" name="Group 10">
            <a:extLst>
              <a:ext uri="{FF2B5EF4-FFF2-40B4-BE49-F238E27FC236}">
                <a16:creationId xmlns:a16="http://schemas.microsoft.com/office/drawing/2014/main" xmlns="" id="{32A1CABF-2727-4E64-B9FC-F4945D1B3DFE}"/>
              </a:ext>
            </a:extLst>
          </p:cNvPr>
          <p:cNvGrpSpPr/>
          <p:nvPr/>
        </p:nvGrpSpPr>
        <p:grpSpPr>
          <a:xfrm>
            <a:off x="3695700" y="2068452"/>
            <a:ext cx="4800600" cy="3184530"/>
            <a:chOff x="3227294" y="2105457"/>
            <a:chExt cx="4849906" cy="3184530"/>
          </a:xfrm>
        </p:grpSpPr>
        <p:sp>
          <p:nvSpPr>
            <p:cNvPr id="2" name="Arrow: Chevron 1">
              <a:extLst>
                <a:ext uri="{FF2B5EF4-FFF2-40B4-BE49-F238E27FC236}">
                  <a16:creationId xmlns:a16="http://schemas.microsoft.com/office/drawing/2014/main" xmlns="" id="{7FF4C5D3-696A-4252-AC8B-D031C5393C26}"/>
                </a:ext>
              </a:extLst>
            </p:cNvPr>
            <p:cNvSpPr/>
            <p:nvPr/>
          </p:nvSpPr>
          <p:spPr bwMode="auto">
            <a:xfrm>
              <a:off x="3227294" y="2105458"/>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a:t>
              </a:r>
            </a:p>
          </p:txBody>
        </p:sp>
        <p:sp>
          <p:nvSpPr>
            <p:cNvPr id="10" name="Arrow: Chevron 9">
              <a:extLst>
                <a:ext uri="{FF2B5EF4-FFF2-40B4-BE49-F238E27FC236}">
                  <a16:creationId xmlns:a16="http://schemas.microsoft.com/office/drawing/2014/main" xmlns="" id="{50805358-2655-4010-984A-6745F30FFE57}"/>
                </a:ext>
              </a:extLst>
            </p:cNvPr>
            <p:cNvSpPr/>
            <p:nvPr/>
          </p:nvSpPr>
          <p:spPr bwMode="auto">
            <a:xfrm>
              <a:off x="4087905" y="2105457"/>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Single Responsibility</a:t>
              </a:r>
            </a:p>
          </p:txBody>
        </p:sp>
        <p:sp>
          <p:nvSpPr>
            <p:cNvPr id="13" name="Arrow: Chevron 12">
              <a:extLst>
                <a:ext uri="{FF2B5EF4-FFF2-40B4-BE49-F238E27FC236}">
                  <a16:creationId xmlns:a16="http://schemas.microsoft.com/office/drawing/2014/main" xmlns="" id="{37AD673B-0C88-4571-8B89-8BD91500777B}"/>
                </a:ext>
              </a:extLst>
            </p:cNvPr>
            <p:cNvSpPr/>
            <p:nvPr/>
          </p:nvSpPr>
          <p:spPr bwMode="auto">
            <a:xfrm>
              <a:off x="3227294" y="2756943"/>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a:t>
              </a:r>
            </a:p>
          </p:txBody>
        </p:sp>
        <p:sp>
          <p:nvSpPr>
            <p:cNvPr id="14" name="Arrow: Chevron 13">
              <a:extLst>
                <a:ext uri="{FF2B5EF4-FFF2-40B4-BE49-F238E27FC236}">
                  <a16:creationId xmlns:a16="http://schemas.microsoft.com/office/drawing/2014/main" xmlns="" id="{7640DA71-B5F3-4120-B23B-20F22F8B3B6D}"/>
                </a:ext>
              </a:extLst>
            </p:cNvPr>
            <p:cNvSpPr/>
            <p:nvPr/>
          </p:nvSpPr>
          <p:spPr bwMode="auto">
            <a:xfrm>
              <a:off x="4087905" y="2756942"/>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Open/Closed</a:t>
              </a:r>
            </a:p>
          </p:txBody>
        </p:sp>
        <p:sp>
          <p:nvSpPr>
            <p:cNvPr id="16" name="Arrow: Chevron 15">
              <a:extLst>
                <a:ext uri="{FF2B5EF4-FFF2-40B4-BE49-F238E27FC236}">
                  <a16:creationId xmlns:a16="http://schemas.microsoft.com/office/drawing/2014/main" xmlns="" id="{4039510B-5CA4-48B1-9A37-611F763DEB5C}"/>
                </a:ext>
              </a:extLst>
            </p:cNvPr>
            <p:cNvSpPr/>
            <p:nvPr/>
          </p:nvSpPr>
          <p:spPr bwMode="auto">
            <a:xfrm>
              <a:off x="3227294" y="341385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a:t>
              </a:r>
            </a:p>
          </p:txBody>
        </p:sp>
        <p:sp>
          <p:nvSpPr>
            <p:cNvPr id="17" name="Arrow: Chevron 16">
              <a:extLst>
                <a:ext uri="{FF2B5EF4-FFF2-40B4-BE49-F238E27FC236}">
                  <a16:creationId xmlns:a16="http://schemas.microsoft.com/office/drawing/2014/main" xmlns="" id="{25A6B51E-FF9F-44F2-9A6C-E4848221F4A4}"/>
                </a:ext>
              </a:extLst>
            </p:cNvPr>
            <p:cNvSpPr/>
            <p:nvPr/>
          </p:nvSpPr>
          <p:spPr bwMode="auto">
            <a:xfrm>
              <a:off x="4087905" y="341385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Liskov substitution</a:t>
              </a:r>
            </a:p>
          </p:txBody>
        </p:sp>
        <p:sp>
          <p:nvSpPr>
            <p:cNvPr id="21" name="Arrow: Chevron 20">
              <a:extLst>
                <a:ext uri="{FF2B5EF4-FFF2-40B4-BE49-F238E27FC236}">
                  <a16:creationId xmlns:a16="http://schemas.microsoft.com/office/drawing/2014/main" xmlns="" id="{4512E801-C0DD-4BFD-8200-3CCDC84242F2}"/>
                </a:ext>
              </a:extLst>
            </p:cNvPr>
            <p:cNvSpPr/>
            <p:nvPr/>
          </p:nvSpPr>
          <p:spPr bwMode="auto">
            <a:xfrm>
              <a:off x="3227294" y="409852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a:t>
              </a:r>
            </a:p>
          </p:txBody>
        </p:sp>
        <p:sp>
          <p:nvSpPr>
            <p:cNvPr id="22" name="Arrow: Chevron 21">
              <a:extLst>
                <a:ext uri="{FF2B5EF4-FFF2-40B4-BE49-F238E27FC236}">
                  <a16:creationId xmlns:a16="http://schemas.microsoft.com/office/drawing/2014/main" xmlns="" id="{DFEE0A44-4AFF-4416-A65B-74EED28AA39D}"/>
                </a:ext>
              </a:extLst>
            </p:cNvPr>
            <p:cNvSpPr/>
            <p:nvPr/>
          </p:nvSpPr>
          <p:spPr bwMode="auto">
            <a:xfrm>
              <a:off x="4087905" y="409852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Interface Segregation</a:t>
              </a:r>
            </a:p>
          </p:txBody>
        </p:sp>
        <p:sp>
          <p:nvSpPr>
            <p:cNvPr id="24" name="Arrow: Chevron 23">
              <a:extLst>
                <a:ext uri="{FF2B5EF4-FFF2-40B4-BE49-F238E27FC236}">
                  <a16:creationId xmlns:a16="http://schemas.microsoft.com/office/drawing/2014/main" xmlns="" id="{ACEBC57F-0EFC-40AC-8CEF-BB384536F560}"/>
                </a:ext>
              </a:extLst>
            </p:cNvPr>
            <p:cNvSpPr/>
            <p:nvPr/>
          </p:nvSpPr>
          <p:spPr bwMode="auto">
            <a:xfrm>
              <a:off x="3227294" y="4783191"/>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a:t>
              </a:r>
            </a:p>
          </p:txBody>
        </p:sp>
        <p:sp>
          <p:nvSpPr>
            <p:cNvPr id="25" name="Arrow: Chevron 24">
              <a:extLst>
                <a:ext uri="{FF2B5EF4-FFF2-40B4-BE49-F238E27FC236}">
                  <a16:creationId xmlns:a16="http://schemas.microsoft.com/office/drawing/2014/main" xmlns="" id="{0DD008D5-9227-4A6D-A96C-088CF32DA2CF}"/>
                </a:ext>
              </a:extLst>
            </p:cNvPr>
            <p:cNvSpPr/>
            <p:nvPr/>
          </p:nvSpPr>
          <p:spPr bwMode="auto">
            <a:xfrm>
              <a:off x="4087905" y="4783190"/>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Dependency Inversion</a:t>
              </a:r>
            </a:p>
          </p:txBody>
        </p:sp>
      </p:grpSp>
    </p:spTree>
    <p:extLst>
      <p:ext uri="{BB962C8B-B14F-4D97-AF65-F5344CB8AC3E}">
        <p14:creationId xmlns:p14="http://schemas.microsoft.com/office/powerpoint/2010/main" val="35140474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Open/Closed</a:t>
            </a:r>
            <a:endParaRPr lang="bg-BG" dirty="0"/>
          </a:p>
        </p:txBody>
      </p:sp>
      <p:grpSp>
        <p:nvGrpSpPr>
          <p:cNvPr id="2" name="Group 1">
            <a:extLst>
              <a:ext uri="{FF2B5EF4-FFF2-40B4-BE49-F238E27FC236}">
                <a16:creationId xmlns:a16="http://schemas.microsoft.com/office/drawing/2014/main" xmlns="" id="{C9FAC91C-06E4-480B-9890-AB145FBFD1BA}"/>
              </a:ext>
            </a:extLst>
          </p:cNvPr>
          <p:cNvGrpSpPr/>
          <p:nvPr/>
        </p:nvGrpSpPr>
        <p:grpSpPr>
          <a:xfrm>
            <a:off x="4374243" y="1485899"/>
            <a:ext cx="3579586" cy="2278744"/>
            <a:chOff x="4374243" y="1485899"/>
            <a:chExt cx="3579586" cy="2278744"/>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374243" y="1618342"/>
              <a:ext cx="2013857" cy="2013857"/>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75085" y="1485899"/>
              <a:ext cx="2278744" cy="2278744"/>
            </a:xfrm>
            <a:prstGeom prst="rect">
              <a:avLst/>
            </a:prstGeom>
          </p:spPr>
        </p:pic>
      </p:grpSp>
    </p:spTree>
    <p:extLst>
      <p:ext uri="{BB962C8B-B14F-4D97-AF65-F5344CB8AC3E}">
        <p14:creationId xmlns:p14="http://schemas.microsoft.com/office/powerpoint/2010/main" val="382790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1" smtClean="0"/>
              <a:t>Software entities like </a:t>
            </a:r>
            <a:r>
              <a:rPr lang="en-US" b="1" noProof="1" smtClean="0">
                <a:solidFill>
                  <a:schemeClr val="bg1"/>
                </a:solidFill>
              </a:rPr>
              <a:t>classes</a:t>
            </a:r>
            <a:r>
              <a:rPr lang="en-US" noProof="1" smtClean="0"/>
              <a:t>, </a:t>
            </a:r>
            <a:r>
              <a:rPr lang="en-US" b="1" noProof="1" smtClean="0">
                <a:solidFill>
                  <a:schemeClr val="bg1"/>
                </a:solidFill>
              </a:rPr>
              <a:t>modules</a:t>
            </a:r>
            <a:r>
              <a:rPr lang="en-US" noProof="1" smtClean="0"/>
              <a:t> and </a:t>
            </a:r>
            <a:r>
              <a:rPr lang="en-US" b="1" noProof="1" smtClean="0">
                <a:solidFill>
                  <a:schemeClr val="bg1"/>
                </a:solidFill>
              </a:rPr>
              <a:t>functions</a:t>
            </a:r>
            <a:r>
              <a:rPr lang="en-US" noProof="1" smtClean="0"/>
              <a:t> should be </a:t>
            </a:r>
            <a:r>
              <a:rPr lang="en-US" b="1" noProof="1" smtClean="0">
                <a:solidFill>
                  <a:schemeClr val="bg1"/>
                </a:solidFill>
              </a:rPr>
              <a:t>open</a:t>
            </a:r>
            <a:r>
              <a:rPr lang="en-US" noProof="1" smtClean="0">
                <a:solidFill>
                  <a:schemeClr val="tx2">
                    <a:lumMod val="75000"/>
                  </a:schemeClr>
                </a:solidFill>
              </a:rPr>
              <a:t> </a:t>
            </a:r>
            <a:r>
              <a:rPr lang="en-US" noProof="1" smtClean="0"/>
              <a:t>for</a:t>
            </a:r>
            <a:r>
              <a:rPr lang="en-US" b="1" noProof="1" smtClean="0">
                <a:solidFill>
                  <a:schemeClr val="bg1"/>
                </a:solidFill>
              </a:rPr>
              <a:t> extension</a:t>
            </a:r>
            <a:r>
              <a:rPr lang="en-US" noProof="1" smtClean="0"/>
              <a:t>, but </a:t>
            </a:r>
            <a:r>
              <a:rPr lang="en-US" b="1" noProof="1" smtClean="0">
                <a:solidFill>
                  <a:schemeClr val="bg1"/>
                </a:solidFill>
              </a:rPr>
              <a:t>closed</a:t>
            </a:r>
            <a:r>
              <a:rPr lang="en-US" noProof="1" smtClean="0">
                <a:solidFill>
                  <a:schemeClr val="tx2">
                    <a:lumMod val="75000"/>
                  </a:schemeClr>
                </a:solidFill>
              </a:rPr>
              <a:t> </a:t>
            </a:r>
            <a:r>
              <a:rPr lang="en-US" noProof="1" smtClean="0"/>
              <a:t>for</a:t>
            </a:r>
            <a:r>
              <a:rPr lang="en-US" noProof="1" smtClean="0">
                <a:solidFill>
                  <a:schemeClr val="tx2">
                    <a:lumMod val="75000"/>
                  </a:schemeClr>
                </a:solidFill>
              </a:rPr>
              <a:t> </a:t>
            </a:r>
            <a:r>
              <a:rPr lang="en-US" b="1" noProof="1" smtClean="0">
                <a:solidFill>
                  <a:schemeClr val="bg1"/>
                </a:solidFill>
              </a:rPr>
              <a:t>modifications</a:t>
            </a:r>
          </a:p>
          <a:p>
            <a:pPr>
              <a:buClr>
                <a:schemeClr val="tx1"/>
              </a:buClr>
            </a:pPr>
            <a:r>
              <a:rPr lang="en-US" b="1" dirty="0" smtClean="0">
                <a:solidFill>
                  <a:schemeClr val="bg1"/>
                </a:solidFill>
              </a:rPr>
              <a:t>Extensibility</a:t>
            </a:r>
            <a:r>
              <a:rPr lang="en-US" dirty="0" smtClean="0"/>
              <a:t> </a:t>
            </a:r>
          </a:p>
          <a:p>
            <a:pPr lvl="1">
              <a:buClr>
                <a:schemeClr val="tx1"/>
              </a:buClr>
            </a:pPr>
            <a:r>
              <a:rPr lang="en-US" dirty="0" smtClean="0"/>
              <a:t>Adding a new behavior </a:t>
            </a:r>
            <a:r>
              <a:rPr lang="en-US" b="1" dirty="0" smtClean="0">
                <a:solidFill>
                  <a:schemeClr val="bg1"/>
                </a:solidFill>
              </a:rPr>
              <a:t>doesn’t require </a:t>
            </a:r>
            <a:r>
              <a:rPr lang="en-US" dirty="0" smtClean="0"/>
              <a:t>changes</a:t>
            </a:r>
            <a:r>
              <a:rPr lang="en-US" dirty="0" smtClean="0">
                <a:solidFill>
                  <a:schemeClr val="tx2">
                    <a:lumMod val="75000"/>
                  </a:schemeClr>
                </a:solidFill>
              </a:rPr>
              <a:t> </a:t>
            </a:r>
            <a:br>
              <a:rPr lang="en-US" dirty="0" smtClean="0">
                <a:solidFill>
                  <a:schemeClr val="tx2">
                    <a:lumMod val="75000"/>
                  </a:schemeClr>
                </a:solidFill>
              </a:rPr>
            </a:br>
            <a:r>
              <a:rPr lang="en-US" dirty="0" smtClean="0"/>
              <a:t>over existing source code</a:t>
            </a:r>
          </a:p>
          <a:p>
            <a:pPr>
              <a:buClr>
                <a:schemeClr val="tx1"/>
              </a:buClr>
            </a:pPr>
            <a:r>
              <a:rPr lang="en-US" b="1" noProof="1" smtClean="0">
                <a:solidFill>
                  <a:schemeClr val="bg1"/>
                </a:solidFill>
              </a:rPr>
              <a:t>Reusability</a:t>
            </a:r>
            <a:r>
              <a:rPr lang="en-US" noProof="1" smtClean="0">
                <a:solidFill>
                  <a:schemeClr val="accent1">
                    <a:lumMod val="60000"/>
                    <a:lumOff val="40000"/>
                  </a:schemeClr>
                </a:solidFill>
              </a:rPr>
              <a:t> </a:t>
            </a:r>
            <a:r>
              <a:rPr lang="en-US" noProof="1" smtClean="0"/>
              <a:t> </a:t>
            </a:r>
          </a:p>
          <a:p>
            <a:pPr lvl="1">
              <a:buClr>
                <a:schemeClr val="tx1"/>
              </a:buClr>
            </a:pPr>
            <a:r>
              <a:rPr lang="en-US" noProof="1" smtClean="0"/>
              <a:t>subsystems are </a:t>
            </a:r>
            <a:r>
              <a:rPr lang="en-US" b="1" dirty="0" smtClean="0">
                <a:solidFill>
                  <a:schemeClr val="bg1"/>
                </a:solidFill>
              </a:rPr>
              <a:t>suitable for reusing </a:t>
            </a:r>
            <a:r>
              <a:rPr lang="en-US" dirty="0" smtClean="0"/>
              <a:t>in other </a:t>
            </a:r>
            <a:br>
              <a:rPr lang="en-US" dirty="0" smtClean="0"/>
            </a:br>
            <a:r>
              <a:rPr lang="en-US" dirty="0" smtClean="0"/>
              <a:t>projects – modularity</a:t>
            </a:r>
            <a:endParaRPr lang="en-US" noProof="1" smtClean="0"/>
          </a:p>
          <a:p>
            <a:endParaRPr lang="bg-BG" dirty="0"/>
          </a:p>
        </p:txBody>
      </p:sp>
      <p:sp>
        <p:nvSpPr>
          <p:cNvPr id="4" name="Title 3">
            <a:extLst>
              <a:ext uri="{FF2B5EF4-FFF2-40B4-BE49-F238E27FC236}">
                <a16:creationId xmlns:a16="http://schemas.microsoft.com/office/drawing/2014/main" xmlns="" id="{36E64AAB-ACEC-4F17-A6CA-A4451E19BE2F}"/>
              </a:ext>
            </a:extLst>
          </p:cNvPr>
          <p:cNvSpPr>
            <a:spLocks noGrp="1"/>
          </p:cNvSpPr>
          <p:nvPr>
            <p:ph type="title"/>
          </p:nvPr>
        </p:nvSpPr>
        <p:spPr/>
        <p:txBody>
          <a:bodyPr/>
          <a:lstStyle/>
          <a:p>
            <a:r>
              <a:rPr lang="en-US" smtClean="0"/>
              <a:t>What is the Open/Closed Principle?</a:t>
            </a:r>
            <a:endParaRPr lang="en-US" dirty="0"/>
          </a:p>
        </p:txBody>
      </p:sp>
    </p:spTree>
    <p:extLst>
      <p:ext uri="{BB962C8B-B14F-4D97-AF65-F5344CB8AC3E}">
        <p14:creationId xmlns:p14="http://schemas.microsoft.com/office/powerpoint/2010/main" val="36976485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Need to </a:t>
            </a:r>
            <a:r>
              <a:rPr lang="en-US" b="1" dirty="0">
                <a:solidFill>
                  <a:schemeClr val="bg1"/>
                </a:solidFill>
              </a:rPr>
              <a:t>retest</a:t>
            </a:r>
            <a:r>
              <a:rPr lang="en-US" dirty="0"/>
              <a:t> after changes </a:t>
            </a:r>
          </a:p>
          <a:p>
            <a:pPr lvl="1"/>
            <a:r>
              <a:rPr lang="en-US" dirty="0"/>
              <a:t>Old parts changed -&gt; possible bugs</a:t>
            </a:r>
          </a:p>
          <a:p>
            <a:pPr>
              <a:buClr>
                <a:schemeClr val="tx1"/>
              </a:buClr>
            </a:pPr>
            <a:r>
              <a:rPr lang="en-US" b="1" dirty="0">
                <a:solidFill>
                  <a:schemeClr val="bg1"/>
                </a:solidFill>
              </a:rPr>
              <a:t>Cascading changes </a:t>
            </a:r>
            <a:r>
              <a:rPr lang="en-US" dirty="0"/>
              <a:t>through modules </a:t>
            </a:r>
          </a:p>
          <a:p>
            <a:r>
              <a:rPr lang="en-US" dirty="0"/>
              <a:t>Logic depends on </a:t>
            </a:r>
            <a:r>
              <a:rPr lang="en-US" b="1" dirty="0">
                <a:solidFill>
                  <a:schemeClr val="bg1"/>
                </a:solidFill>
              </a:rPr>
              <a:t>conditional statements </a:t>
            </a:r>
            <a:r>
              <a:rPr lang="en-US" dirty="0"/>
              <a:t>(“</a:t>
            </a:r>
            <a:r>
              <a:rPr lang="en-US" b="1" dirty="0">
                <a:solidFill>
                  <a:schemeClr val="bg1"/>
                </a:solidFill>
              </a:rPr>
              <a:t>IS-A</a:t>
            </a:r>
            <a:r>
              <a:rPr lang="en-US" dirty="0"/>
              <a:t>” checking)</a:t>
            </a:r>
          </a:p>
          <a:p>
            <a:endParaRPr lang="en-US" dirty="0"/>
          </a:p>
          <a:p>
            <a:endParaRPr lang="bg-BG" dirty="0"/>
          </a:p>
        </p:txBody>
      </p:sp>
      <p:sp>
        <p:nvSpPr>
          <p:cNvPr id="4" name="Title 3">
            <a:extLst>
              <a:ext uri="{FF2B5EF4-FFF2-40B4-BE49-F238E27FC236}">
                <a16:creationId xmlns:a16="http://schemas.microsoft.com/office/drawing/2014/main" xmlns="" id="{E9A1DBFA-E305-408C-B99B-FCDBCFB2A5D7}"/>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xmlns="" id="{1368A4CD-6550-4F4A-AC40-2187172C992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7206158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Parameters </a:t>
            </a:r>
          </a:p>
          <a:p>
            <a:pPr lvl="1"/>
            <a:r>
              <a:rPr lang="en-US" dirty="0"/>
              <a:t> Control behavior specifics via a </a:t>
            </a:r>
            <a:r>
              <a:rPr lang="en-US" b="1" dirty="0">
                <a:solidFill>
                  <a:schemeClr val="bg1"/>
                </a:solidFill>
              </a:rPr>
              <a:t>parameter </a:t>
            </a:r>
            <a:r>
              <a:rPr lang="en-US" dirty="0"/>
              <a:t>or a</a:t>
            </a:r>
            <a:r>
              <a:rPr lang="en-US" b="1" dirty="0">
                <a:solidFill>
                  <a:schemeClr val="bg1"/>
                </a:solidFill>
              </a:rPr>
              <a:t> </a:t>
            </a:r>
            <a:r>
              <a:rPr lang="en-US" b="1" dirty="0" smtClean="0">
                <a:solidFill>
                  <a:schemeClr val="bg1"/>
                </a:solidFill>
              </a:rPr>
              <a:t>delegate</a:t>
            </a:r>
            <a:endParaRPr lang="en-US" b="1" dirty="0">
              <a:solidFill>
                <a:schemeClr val="bg1"/>
              </a:solidFill>
            </a:endParaRPr>
          </a:p>
          <a:p>
            <a:r>
              <a:rPr lang="en-US" dirty="0"/>
              <a:t>Rely on abstraction, </a:t>
            </a:r>
            <a:r>
              <a:rPr lang="en-US" b="1" dirty="0">
                <a:solidFill>
                  <a:schemeClr val="bg1"/>
                </a:solidFill>
              </a:rPr>
              <a:t>not implementation</a:t>
            </a:r>
          </a:p>
          <a:p>
            <a:pPr lvl="1"/>
            <a:r>
              <a:rPr lang="en-US" dirty="0"/>
              <a:t>Inheritance / Template Method Pattern</a:t>
            </a:r>
          </a:p>
          <a:p>
            <a:r>
              <a:rPr lang="en-US" dirty="0"/>
              <a:t>Strategy Pattern</a:t>
            </a:r>
          </a:p>
          <a:p>
            <a:pPr lvl="1"/>
            <a:r>
              <a:rPr lang="en-US" dirty="0"/>
              <a:t>Plug in model (</a:t>
            </a:r>
            <a:r>
              <a:rPr lang="en-US" dirty="0" smtClean="0"/>
              <a:t>insert a </a:t>
            </a:r>
            <a:r>
              <a:rPr lang="en-US" dirty="0"/>
              <a:t>new implementation of the interface)</a:t>
            </a:r>
          </a:p>
          <a:p>
            <a:pPr lvl="1"/>
            <a:endParaRPr lang="en-US" dirty="0"/>
          </a:p>
          <a:p>
            <a:endParaRPr lang="bg-BG" dirty="0"/>
          </a:p>
        </p:txBody>
      </p:sp>
      <p:sp>
        <p:nvSpPr>
          <p:cNvPr id="4" name="Title 3">
            <a:extLst>
              <a:ext uri="{FF2B5EF4-FFF2-40B4-BE49-F238E27FC236}">
                <a16:creationId xmlns:a16="http://schemas.microsoft.com/office/drawing/2014/main" xmlns="" id="{EA1C966C-6CB4-4885-B458-9809D245A45A}"/>
              </a:ext>
            </a:extLst>
          </p:cNvPr>
          <p:cNvSpPr>
            <a:spLocks noGrp="1"/>
          </p:cNvSpPr>
          <p:nvPr>
            <p:ph type="title"/>
          </p:nvPr>
        </p:nvSpPr>
        <p:spPr/>
        <p:txBody>
          <a:bodyPr/>
          <a:lstStyle/>
          <a:p>
            <a:r>
              <a:rPr lang="en-US" dirty="0"/>
              <a:t>OCP - Approaches</a:t>
            </a:r>
          </a:p>
        </p:txBody>
      </p:sp>
    </p:spTree>
    <p:extLst>
      <p:ext uri="{BB962C8B-B14F-4D97-AF65-F5344CB8AC3E}">
        <p14:creationId xmlns:p14="http://schemas.microsoft.com/office/powerpoint/2010/main" val="6281237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By experience – know the problem domain and if a </a:t>
            </a:r>
            <a:r>
              <a:rPr lang="en-US" b="1" dirty="0">
                <a:solidFill>
                  <a:schemeClr val="bg1"/>
                </a:solidFill>
              </a:rPr>
              <a:t>change</a:t>
            </a:r>
            <a:r>
              <a:rPr lang="en-US" dirty="0"/>
              <a:t> is </a:t>
            </a:r>
            <a:br>
              <a:rPr lang="en-US" dirty="0"/>
            </a:br>
            <a:r>
              <a:rPr lang="en-US" dirty="0"/>
              <a:t>very</a:t>
            </a:r>
            <a:r>
              <a:rPr lang="en-US" b="1" dirty="0">
                <a:solidFill>
                  <a:schemeClr val="bg1"/>
                </a:solidFill>
              </a:rPr>
              <a:t> likely </a:t>
            </a:r>
            <a:r>
              <a:rPr lang="en-US" dirty="0"/>
              <a:t>to </a:t>
            </a:r>
            <a:r>
              <a:rPr lang="en-US" b="1" dirty="0">
                <a:solidFill>
                  <a:schemeClr val="bg1"/>
                </a:solidFill>
              </a:rPr>
              <a:t>recur</a:t>
            </a:r>
          </a:p>
          <a:p>
            <a:r>
              <a:rPr lang="en-US" dirty="0"/>
              <a:t>New domain problem – implement the </a:t>
            </a:r>
            <a:r>
              <a:rPr lang="en-US" b="1" dirty="0">
                <a:solidFill>
                  <a:schemeClr val="bg1"/>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b="1" dirty="0">
                <a:solidFill>
                  <a:schemeClr val="bg1"/>
                </a:solidFill>
              </a:rPr>
              <a:t>modify</a:t>
            </a:r>
            <a:r>
              <a:rPr lang="en-US" dirty="0"/>
              <a:t>, </a:t>
            </a:r>
            <a:r>
              <a:rPr lang="en-US" dirty="0">
                <a:solidFill>
                  <a:schemeClr val="tx2">
                    <a:lumMod val="75000"/>
                  </a:schemeClr>
                </a:solidFill>
              </a:rPr>
              <a:t>second</a:t>
            </a:r>
            <a:r>
              <a:rPr lang="en-US" dirty="0"/>
              <a:t> time – </a:t>
            </a:r>
            <a:r>
              <a:rPr lang="en-US" b="1" dirty="0">
                <a:solidFill>
                  <a:schemeClr val="bg1"/>
                </a:solidFill>
              </a:rPr>
              <a:t>refactor</a:t>
            </a:r>
          </a:p>
          <a:p>
            <a:r>
              <a:rPr lang="en-US" dirty="0"/>
              <a:t>TANSTAAFL – There Ain’t No Such Thing As A Free Lunch</a:t>
            </a:r>
          </a:p>
          <a:p>
            <a:pPr lvl="1"/>
            <a:r>
              <a:rPr lang="en-US" dirty="0"/>
              <a:t>OCP adds</a:t>
            </a:r>
            <a:r>
              <a:rPr lang="en-US" dirty="0">
                <a:solidFill>
                  <a:schemeClr val="tx2">
                    <a:lumMod val="75000"/>
                  </a:schemeClr>
                </a:solidFill>
              </a:rPr>
              <a:t> </a:t>
            </a:r>
            <a:r>
              <a:rPr lang="en-US" b="1" dirty="0">
                <a:solidFill>
                  <a:schemeClr val="bg1"/>
                </a:solidFill>
              </a:rPr>
              <a:t>complexity</a:t>
            </a:r>
            <a:r>
              <a:rPr lang="en-US" dirty="0">
                <a:solidFill>
                  <a:schemeClr val="tx2">
                    <a:lumMod val="75000"/>
                  </a:schemeClr>
                </a:solidFill>
              </a:rPr>
              <a:t> </a:t>
            </a:r>
            <a:r>
              <a:rPr lang="en-US" dirty="0"/>
              <a:t>to design</a:t>
            </a:r>
          </a:p>
          <a:p>
            <a:pPr lvl="1"/>
            <a:r>
              <a:rPr lang="en-US" dirty="0"/>
              <a:t>No design can be </a:t>
            </a:r>
            <a:r>
              <a:rPr lang="en-US" b="1" dirty="0">
                <a:solidFill>
                  <a:schemeClr val="bg1"/>
                </a:solidFill>
              </a:rPr>
              <a:t>closed against all changes </a:t>
            </a:r>
            <a:r>
              <a:rPr lang="en-US" dirty="0"/>
              <a:t>- know which ones</a:t>
            </a:r>
            <a:br>
              <a:rPr lang="en-US" dirty="0"/>
            </a:br>
            <a:r>
              <a:rPr lang="en-US" dirty="0"/>
              <a:t>to guard</a:t>
            </a:r>
          </a:p>
          <a:p>
            <a:endParaRPr lang="bg-BG" dirty="0"/>
          </a:p>
        </p:txBody>
      </p:sp>
      <p:sp>
        <p:nvSpPr>
          <p:cNvPr id="4" name="Title 3">
            <a:extLst>
              <a:ext uri="{FF2B5EF4-FFF2-40B4-BE49-F238E27FC236}">
                <a16:creationId xmlns:a16="http://schemas.microsoft.com/office/drawing/2014/main" xmlns="" id="{D9B36D91-128A-42B1-85AD-7C805D88DB7D}"/>
              </a:ext>
            </a:extLst>
          </p:cNvPr>
          <p:cNvSpPr>
            <a:spLocks noGrp="1"/>
          </p:cNvSpPr>
          <p:nvPr>
            <p:ph type="title"/>
          </p:nvPr>
        </p:nvSpPr>
        <p:spPr/>
        <p:txBody>
          <a:bodyPr/>
          <a:lstStyle/>
          <a:p>
            <a:r>
              <a:rPr lang="en-US" dirty="0"/>
              <a:t>OCP - When to Apply</a:t>
            </a:r>
          </a:p>
        </p:txBody>
      </p:sp>
      <p:sp>
        <p:nvSpPr>
          <p:cNvPr id="2" name="Slide Number Placeholder 1">
            <a:extLst>
              <a:ext uri="{FF2B5EF4-FFF2-40B4-BE49-F238E27FC236}">
                <a16:creationId xmlns:a16="http://schemas.microsoft.com/office/drawing/2014/main" xmlns="" id="{5F9CF03C-AB08-4863-8903-A05ECF36E07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15444989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8F693E5-7758-4498-BE22-E86E493AE3A6}"/>
              </a:ext>
            </a:extLst>
          </p:cNvPr>
          <p:cNvSpPr>
            <a:spLocks noGrp="1"/>
          </p:cNvSpPr>
          <p:nvPr>
            <p:ph type="title"/>
          </p:nvPr>
        </p:nvSpPr>
        <p:spPr/>
        <p:txBody>
          <a:bodyPr/>
          <a:lstStyle/>
          <a:p>
            <a:r>
              <a:rPr lang="en-US" dirty="0"/>
              <a:t>Template Method Pattern</a:t>
            </a:r>
          </a:p>
        </p:txBody>
      </p:sp>
      <p:sp>
        <p:nvSpPr>
          <p:cNvPr id="2" name="Slide Number Placeholder 1">
            <a:extLst>
              <a:ext uri="{FF2B5EF4-FFF2-40B4-BE49-F238E27FC236}">
                <a16:creationId xmlns:a16="http://schemas.microsoft.com/office/drawing/2014/main" xmlns="" id="{1C76E0DB-D0AD-4B4A-8F0E-E3681EA59C28}"/>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15</a:t>
            </a:fld>
            <a:endParaRPr lang="en-US" dirty="0"/>
          </a:p>
        </p:txBody>
      </p:sp>
      <p:sp>
        <p:nvSpPr>
          <p:cNvPr id="11" name="Text Box 16">
            <a:extLst>
              <a:ext uri="{FF2B5EF4-FFF2-40B4-BE49-F238E27FC236}">
                <a16:creationId xmlns:a16="http://schemas.microsoft.com/office/drawing/2014/main" xmlns="" id="{46C69509-EC4F-4F8A-B1C0-4B5E55CE987A}"/>
              </a:ext>
            </a:extLst>
          </p:cNvPr>
          <p:cNvSpPr txBox="1">
            <a:spLocks noChangeArrowheads="1"/>
          </p:cNvSpPr>
          <p:nvPr/>
        </p:nvSpPr>
        <p:spPr bwMode="auto">
          <a:xfrm>
            <a:off x="4341864" y="1682477"/>
            <a:ext cx="3247326" cy="2356408"/>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AbstractClass</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templateMethod() </a:t>
            </a: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a:p>
            <a:pPr>
              <a:lnSpc>
                <a:spcPct val="95000"/>
              </a:lnSpc>
              <a:defRPr/>
            </a:pPr>
            <a:r>
              <a:rPr lang="en-US" sz="2400" b="1" noProof="1">
                <a:latin typeface="Consolas" pitchFamily="49" charset="0"/>
              </a:rPr>
              <a:t> . . . </a:t>
            </a:r>
          </a:p>
        </p:txBody>
      </p:sp>
      <p:sp>
        <p:nvSpPr>
          <p:cNvPr id="16" name="Text Box 16">
            <a:extLst>
              <a:ext uri="{FF2B5EF4-FFF2-40B4-BE49-F238E27FC236}">
                <a16:creationId xmlns:a16="http://schemas.microsoft.com/office/drawing/2014/main" xmlns="" id="{CDBB398E-5930-44AF-91CC-E96EDAAC3516}"/>
              </a:ext>
            </a:extLst>
          </p:cNvPr>
          <p:cNvSpPr txBox="1">
            <a:spLocks noChangeArrowheads="1"/>
          </p:cNvSpPr>
          <p:nvPr/>
        </p:nvSpPr>
        <p:spPr bwMode="auto">
          <a:xfrm>
            <a:off x="1447800" y="4577024"/>
            <a:ext cx="4054256" cy="1595177"/>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ConcreteClassOne</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8" name="Up Arrow 72">
            <a:extLst>
              <a:ext uri="{FF2B5EF4-FFF2-40B4-BE49-F238E27FC236}">
                <a16:creationId xmlns:a16="http://schemas.microsoft.com/office/drawing/2014/main" xmlns="" id="{7BAA1D8D-965D-4847-A6EF-59D3127F66BB}"/>
              </a:ext>
            </a:extLst>
          </p:cNvPr>
          <p:cNvSpPr/>
          <p:nvPr/>
        </p:nvSpPr>
        <p:spPr>
          <a:xfrm rot="13446015">
            <a:off x="3390452" y="411663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19" name="Up Arrow 72">
            <a:extLst>
              <a:ext uri="{FF2B5EF4-FFF2-40B4-BE49-F238E27FC236}">
                <a16:creationId xmlns:a16="http://schemas.microsoft.com/office/drawing/2014/main" xmlns="" id="{75905583-C572-4B0B-940E-0E768351AC03}"/>
              </a:ext>
            </a:extLst>
          </p:cNvPr>
          <p:cNvSpPr/>
          <p:nvPr/>
        </p:nvSpPr>
        <p:spPr>
          <a:xfrm rot="7898592">
            <a:off x="8172090" y="411652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20" name="Text Box 16">
            <a:extLst>
              <a:ext uri="{FF2B5EF4-FFF2-40B4-BE49-F238E27FC236}">
                <a16:creationId xmlns:a16="http://schemas.microsoft.com/office/drawing/2014/main" xmlns="" id="{440209D7-A326-45DE-9E76-C04406EC8604}"/>
              </a:ext>
            </a:extLst>
          </p:cNvPr>
          <p:cNvSpPr txBox="1">
            <a:spLocks noChangeArrowheads="1"/>
          </p:cNvSpPr>
          <p:nvPr/>
        </p:nvSpPr>
        <p:spPr bwMode="auto">
          <a:xfrm>
            <a:off x="6689946" y="4550707"/>
            <a:ext cx="4054256" cy="1595177"/>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ConcreteClassTwo</a:t>
            </a:r>
          </a:p>
          <a:p>
            <a:pP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0" name="AutoShape 6"/>
          <p:cNvSpPr>
            <a:spLocks noChangeArrowheads="1"/>
          </p:cNvSpPr>
          <p:nvPr/>
        </p:nvSpPr>
        <p:spPr bwMode="auto">
          <a:xfrm>
            <a:off x="1239646" y="2374643"/>
            <a:ext cx="2590800" cy="511931"/>
          </a:xfrm>
          <a:prstGeom prst="wedgeRoundRectCallout">
            <a:avLst>
              <a:gd name="adj1" fmla="val 65616"/>
              <a:gd name="adj2" fmla="val 2164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Varying behavior</a:t>
            </a:r>
            <a:endParaRPr lang="bg-BG" sz="2400" b="1" dirty="0">
              <a:solidFill>
                <a:srgbClr val="FFFFFF"/>
              </a:solidFill>
              <a:effectLst>
                <a:outerShdw blurRad="38100" dist="38100" dir="2700000" algn="tl">
                  <a:srgbClr val="000000">
                    <a:alpha val="43137"/>
                  </a:srgbClr>
                </a:outerShdw>
              </a:effectLst>
            </a:endParaRPr>
          </a:p>
        </p:txBody>
      </p:sp>
      <p:sp>
        <p:nvSpPr>
          <p:cNvPr id="12" name="AutoShape 6"/>
          <p:cNvSpPr>
            <a:spLocks noChangeArrowheads="1"/>
          </p:cNvSpPr>
          <p:nvPr/>
        </p:nvSpPr>
        <p:spPr bwMode="auto">
          <a:xfrm>
            <a:off x="7927175" y="6252965"/>
            <a:ext cx="2317657" cy="543320"/>
          </a:xfrm>
          <a:prstGeom prst="wedgeRoundRectCallout">
            <a:avLst>
              <a:gd name="adj1" fmla="val -58352"/>
              <a:gd name="adj2" fmla="val -5704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Implementation </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505195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2B3C179-6370-49F9-BBA8-40C940499131}"/>
              </a:ext>
            </a:extLst>
          </p:cNvPr>
          <p:cNvSpPr>
            <a:spLocks noGrp="1"/>
          </p:cNvSpPr>
          <p:nvPr>
            <p:ph type="title"/>
          </p:nvPr>
        </p:nvSpPr>
        <p:spPr/>
        <p:txBody>
          <a:bodyPr/>
          <a:lstStyle/>
          <a:p>
            <a:r>
              <a:rPr lang="en-US" dirty="0"/>
              <a:t>Template Method Pattern (2)</a:t>
            </a:r>
          </a:p>
        </p:txBody>
      </p:sp>
      <p:sp>
        <p:nvSpPr>
          <p:cNvPr id="2" name="Slide Number Placeholder 1">
            <a:extLst>
              <a:ext uri="{FF2B5EF4-FFF2-40B4-BE49-F238E27FC236}">
                <a16:creationId xmlns:a16="http://schemas.microsoft.com/office/drawing/2014/main" xmlns=""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16</a:t>
            </a:fld>
            <a:endParaRPr lang="en-US" dirty="0"/>
          </a:p>
        </p:txBody>
      </p:sp>
      <p:sp>
        <p:nvSpPr>
          <p:cNvPr id="14" name="Rectangle 13">
            <a:extLst>
              <a:ext uri="{FF2B5EF4-FFF2-40B4-BE49-F238E27FC236}">
                <a16:creationId xmlns:a16="http://schemas.microsoft.com/office/drawing/2014/main" xmlns="" id="{AD1FF434-57C8-4197-BD51-E911190890AD}"/>
              </a:ext>
            </a:extLst>
          </p:cNvPr>
          <p:cNvSpPr>
            <a:spLocks noChangeArrowheads="1"/>
          </p:cNvSpPr>
          <p:nvPr/>
        </p:nvSpPr>
        <p:spPr bwMode="auto">
          <a:xfrm>
            <a:off x="1681578" y="1295400"/>
            <a:ext cx="8828843"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bg1"/>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CrossCompile()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endParaRPr lang="bg-BG" sz="2800" b="1" noProof="1">
              <a:latin typeface="Consolas" panose="020B0609020204030204" pitchFamily="49" charset="0"/>
            </a:endParaRPr>
          </a:p>
          <a:p>
            <a:r>
              <a:rPr lang="bg-BG" sz="2800" b="1" noProof="1">
                <a:latin typeface="Consolas" panose="020B0609020204030204" pitchFamily="49" charset="0"/>
              </a:rPr>
              <a:t>	</a:t>
            </a:r>
          </a:p>
          <a:p>
            <a:r>
              <a:rPr lang="bg-BG" sz="2800" b="1" noProof="1">
                <a:latin typeface="Consolas" panose="020B0609020204030204" pitchFamily="49" charset="0"/>
              </a:rPr>
              <a:t>  </a:t>
            </a:r>
            <a:r>
              <a:rPr lang="en-US" sz="2800" b="1" noProof="1">
                <a:latin typeface="Consolas" panose="020B0609020204030204" pitchFamily="49" charset="0"/>
              </a:rPr>
              <a:t>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
        <p:nvSpPr>
          <p:cNvPr id="6" name="AutoShape 6"/>
          <p:cNvSpPr>
            <a:spLocks noChangeArrowheads="1"/>
          </p:cNvSpPr>
          <p:nvPr/>
        </p:nvSpPr>
        <p:spPr bwMode="auto">
          <a:xfrm>
            <a:off x="7628394" y="2308194"/>
            <a:ext cx="2590800" cy="511621"/>
          </a:xfrm>
          <a:prstGeom prst="wedgeRoundRectCallout">
            <a:avLst>
              <a:gd name="adj1" fmla="val -60563"/>
              <a:gd name="adj2" fmla="val -2705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Template method</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61528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2B3C179-6370-49F9-BBA8-40C940499131}"/>
              </a:ext>
            </a:extLst>
          </p:cNvPr>
          <p:cNvSpPr>
            <a:spLocks noGrp="1"/>
          </p:cNvSpPr>
          <p:nvPr>
            <p:ph type="title"/>
          </p:nvPr>
        </p:nvSpPr>
        <p:spPr/>
        <p:txBody>
          <a:bodyPr/>
          <a:lstStyle/>
          <a:p>
            <a:r>
              <a:rPr lang="en-US" dirty="0"/>
              <a:t>Template Method Pattern (3)</a:t>
            </a:r>
          </a:p>
        </p:txBody>
      </p:sp>
      <p:sp>
        <p:nvSpPr>
          <p:cNvPr id="2" name="Slide Number Placeholder 1">
            <a:extLst>
              <a:ext uri="{FF2B5EF4-FFF2-40B4-BE49-F238E27FC236}">
                <a16:creationId xmlns:a16="http://schemas.microsoft.com/office/drawing/2014/main" xmlns=""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17</a:t>
            </a:fld>
            <a:endParaRPr lang="en-US" dirty="0"/>
          </a:p>
        </p:txBody>
      </p:sp>
      <p:sp>
        <p:nvSpPr>
          <p:cNvPr id="14" name="Rectangle 13">
            <a:extLst>
              <a:ext uri="{FF2B5EF4-FFF2-40B4-BE49-F238E27FC236}">
                <a16:creationId xmlns:a16="http://schemas.microsoft.com/office/drawing/2014/main" xmlns="" id="{AD1FF434-57C8-4197-BD51-E911190890AD}"/>
              </a:ext>
            </a:extLst>
          </p:cNvPr>
          <p:cNvSpPr>
            <a:spLocks noChangeArrowheads="1"/>
          </p:cNvSpPr>
          <p:nvPr/>
        </p:nvSpPr>
        <p:spPr bwMode="auto">
          <a:xfrm>
            <a:off x="2205901" y="1432242"/>
            <a:ext cx="7780197"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altLang="en-US" sz="2400" b="1" dirty="0">
                <a:latin typeface="Consolas" panose="020B0609020204030204" pitchFamily="49" charset="0"/>
              </a:rPr>
              <a:t>public class </a:t>
            </a:r>
            <a:r>
              <a:rPr lang="en-US" altLang="en-US" sz="2400" b="1" noProof="1">
                <a:solidFill>
                  <a:schemeClr val="bg1"/>
                </a:solidFill>
                <a:latin typeface="Consolas" panose="020B0609020204030204" pitchFamily="49" charset="0"/>
              </a:rPr>
              <a:t>IPhoneCompiler</a:t>
            </a:r>
            <a:r>
              <a:rPr lang="en-US" altLang="en-US" sz="2400" b="1" noProof="1">
                <a:latin typeface="Consolas" panose="020B0609020204030204" pitchFamily="49" charset="0"/>
              </a:rPr>
              <a:t> : </a:t>
            </a:r>
            <a:r>
              <a:rPr lang="en-US" altLang="en-US" sz="2400" b="1" noProof="1">
                <a:solidFill>
                  <a:schemeClr val="bg1"/>
                </a:solidFill>
                <a:latin typeface="Consolas" panose="020B0609020204030204" pitchFamily="49" charset="0"/>
              </a:rPr>
              <a:t>CrossCompiler</a:t>
            </a:r>
            <a:r>
              <a:rPr lang="en-US" altLang="en-US" sz="2400" b="1" noProof="1">
                <a:latin typeface="Consolas" panose="020B0609020204030204" pitchFamily="49" charset="0"/>
              </a:rPr>
              <a:t> </a:t>
            </a:r>
          </a:p>
          <a:p>
            <a:r>
              <a:rPr lang="en-US" altLang="en-US" sz="2400" b="1" noProof="1">
                <a:latin typeface="Consolas" panose="020B0609020204030204" pitchFamily="49" charset="0"/>
              </a:rPr>
              <a:t>{  </a:t>
            </a:r>
          </a:p>
          <a:p>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CollectSource() </a:t>
            </a:r>
            <a:br>
              <a:rPr lang="en-US" altLang="en-US" sz="2400" b="1" noProof="1">
                <a:latin typeface="Consolas" panose="020B0609020204030204" pitchFamily="49" charset="0"/>
              </a:rPr>
            </a:br>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CompileToTarget() </a:t>
            </a:r>
          </a:p>
          <a:p>
            <a:r>
              <a:rPr lang="en-US" altLang="en-US" sz="2400" b="1" noProof="1">
                <a:latin typeface="Consolas" panose="020B0609020204030204" pitchFamily="49" charset="0"/>
              </a:rPr>
              <a:t>  { </a:t>
            </a:r>
            <a:r>
              <a:rPr lang="en-US" altLang="en-US" sz="2400" b="1" i="1" noProof="1">
                <a:solidFill>
                  <a:schemeClr val="accent2"/>
                </a:solidFill>
                <a:latin typeface="Consolas" panose="020B0609020204030204" pitchFamily="49" charset="0"/>
              </a:rPr>
              <a:t>//iphone specific compilation</a:t>
            </a:r>
            <a:r>
              <a:rPr lang="en-US" altLang="en-US" sz="2400" b="1" i="1" noProof="1">
                <a:latin typeface="Consolas" panose="020B0609020204030204" pitchFamily="49" charset="0"/>
              </a:rPr>
              <a:t> </a:t>
            </a:r>
            <a:r>
              <a:rPr lang="en-US" altLang="en-US" sz="2400" b="1" noProof="1">
                <a:latin typeface="Consolas" panose="020B0609020204030204" pitchFamily="49" charset="0"/>
              </a:rPr>
              <a:t>}</a:t>
            </a:r>
          </a:p>
          <a:p>
            <a:r>
              <a:rPr lang="en-US" altLang="en-US" sz="2400" b="1" noProof="1">
                <a:latin typeface="Consolas" panose="020B0609020204030204" pitchFamily="49" charset="0"/>
              </a:rPr>
              <a:t>}</a:t>
            </a:r>
            <a:endParaRPr lang="en-US" sz="2400" b="1" noProof="1">
              <a:latin typeface="Consolas" panose="020B0609020204030204" pitchFamily="49" charset="0"/>
            </a:endParaRPr>
          </a:p>
        </p:txBody>
      </p:sp>
      <p:sp>
        <p:nvSpPr>
          <p:cNvPr id="5" name="Rectangle 4">
            <a:extLst>
              <a:ext uri="{FF2B5EF4-FFF2-40B4-BE49-F238E27FC236}">
                <a16:creationId xmlns:a16="http://schemas.microsoft.com/office/drawing/2014/main" xmlns="" id="{6041AB17-3139-4DE6-A09A-04F4A7595216}"/>
              </a:ext>
            </a:extLst>
          </p:cNvPr>
          <p:cNvSpPr>
            <a:spLocks noChangeArrowheads="1"/>
          </p:cNvSpPr>
          <p:nvPr/>
        </p:nvSpPr>
        <p:spPr bwMode="auto">
          <a:xfrm>
            <a:off x="2205901" y="4053790"/>
            <a:ext cx="7780197" cy="20867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CrossCompiler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CollectSource()</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CompileToTarget() </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i="1" dirty="0">
                <a:solidFill>
                  <a:schemeClr val="accent2"/>
                </a:solidFill>
                <a:latin typeface="Consolas" panose="020B0609020204030204" pitchFamily="49" charset="0"/>
                <a:ea typeface="Times New Roman" panose="02020603050405020304" pitchFamily="18" charset="0"/>
                <a:cs typeface="Courier New" panose="02070309020205020404" pitchFamily="49" charset="0"/>
              </a:rPr>
              <a:t>//android specific compilation</a:t>
            </a:r>
            <a:r>
              <a:rPr lang="en-US" altLang="en-US" sz="2400" b="1" i="1" dirty="0">
                <a:latin typeface="Consolas" panose="020B0609020204030204" pitchFamily="49" charset="0"/>
                <a:ea typeface="Times New Roman" panose="02020603050405020304" pitchFamily="18" charset="0"/>
                <a:cs typeface="Courier New" panose="02070309020205020404" pitchFamily="49" charset="0"/>
              </a:rPr>
              <a:t> </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r>
              <a:rPr lang="en-US" sz="2400" b="1" dirty="0">
                <a:latin typeface="Consolas" panose="020B0609020204030204" pitchFamily="49" charset="0"/>
              </a:rPr>
              <a:t> </a:t>
            </a:r>
          </a:p>
        </p:txBody>
      </p:sp>
    </p:spTree>
    <p:extLst>
      <p:ext uri="{BB962C8B-B14F-4D97-AF65-F5344CB8AC3E}">
        <p14:creationId xmlns:p14="http://schemas.microsoft.com/office/powerpoint/2010/main" val="103849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Refactor the skeleton given for this problem:</a:t>
            </a:r>
          </a:p>
          <a:p>
            <a:pPr lvl="1">
              <a:buClr>
                <a:schemeClr val="tx1"/>
              </a:buClr>
            </a:pPr>
            <a:r>
              <a:rPr lang="en-US" b="1" dirty="0">
                <a:solidFill>
                  <a:schemeClr val="bg1"/>
                </a:solidFill>
                <a:latin typeface="Consolas" panose="020B0609020204030204" pitchFamily="49" charset="0"/>
              </a:rPr>
              <a:t>StreamProgressInfo</a:t>
            </a:r>
            <a:r>
              <a:rPr lang="en-US" dirty="0"/>
              <a:t> class must work with Music class too</a:t>
            </a:r>
          </a:p>
          <a:p>
            <a:pPr lvl="1"/>
            <a:r>
              <a:rPr lang="en-US" dirty="0"/>
              <a:t>Make sure that if you add </a:t>
            </a:r>
            <a:r>
              <a:rPr lang="en-US" dirty="0" smtClean="0"/>
              <a:t>a new class, </a:t>
            </a:r>
            <a:r>
              <a:rPr lang="en-US" dirty="0"/>
              <a:t>which provides </a:t>
            </a:r>
            <a:br>
              <a:rPr lang="en-US" dirty="0"/>
            </a:br>
            <a:r>
              <a:rPr lang="en-US" b="1" dirty="0">
                <a:solidFill>
                  <a:schemeClr val="bg1"/>
                </a:solidFill>
                <a:latin typeface="Consolas" panose="020B0609020204030204" pitchFamily="49" charset="0"/>
              </a:rPr>
              <a:t>BytesSent</a:t>
            </a:r>
            <a:r>
              <a:rPr lang="en-US" dirty="0">
                <a:solidFill>
                  <a:schemeClr val="tx2">
                    <a:lumMod val="75000"/>
                  </a:schemeClr>
                </a:solidFill>
                <a:latin typeface="Consolas" panose="020B0609020204030204" pitchFamily="49" charset="0"/>
              </a:rPr>
              <a:t> </a:t>
            </a:r>
            <a:r>
              <a:rPr lang="en-US" dirty="0"/>
              <a:t>and </a:t>
            </a:r>
            <a:r>
              <a:rPr lang="en-US" b="1" dirty="0" smtClean="0">
                <a:solidFill>
                  <a:schemeClr val="bg1"/>
                </a:solidFill>
                <a:latin typeface="Consolas" panose="020B0609020204030204" pitchFamily="49" charset="0"/>
              </a:rPr>
              <a:t>Length</a:t>
            </a:r>
            <a:r>
              <a:rPr lang="en-US" dirty="0" smtClean="0">
                <a:solidFill>
                  <a:schemeClr val="tx2">
                    <a:lumMod val="75000"/>
                  </a:schemeClr>
                </a:solidFill>
                <a:latin typeface="+mj-lt"/>
              </a:rPr>
              <a:t>, </a:t>
            </a:r>
            <a:r>
              <a:rPr lang="en-US" dirty="0" smtClean="0"/>
              <a:t>getters </a:t>
            </a:r>
            <a:r>
              <a:rPr lang="en-US" dirty="0"/>
              <a:t>will work without touching </a:t>
            </a:r>
            <a:br>
              <a:rPr lang="en-US" dirty="0"/>
            </a:br>
            <a:r>
              <a:rPr lang="en-US" b="1" dirty="0">
                <a:solidFill>
                  <a:schemeClr val="bg1"/>
                </a:solidFill>
                <a:latin typeface="Consolas" panose="020B0609020204030204" pitchFamily="49" charset="0"/>
              </a:rPr>
              <a:t>StreamProgressInfo</a:t>
            </a:r>
          </a:p>
          <a:p>
            <a:endParaRPr lang="bg-BG" dirty="0"/>
          </a:p>
        </p:txBody>
      </p:sp>
      <p:sp>
        <p:nvSpPr>
          <p:cNvPr id="793602" name="Rectangle 2"/>
          <p:cNvSpPr>
            <a:spLocks noGrp="1" noChangeArrowheads="1"/>
          </p:cNvSpPr>
          <p:nvPr>
            <p:ph type="title"/>
          </p:nvPr>
        </p:nvSpPr>
        <p:spPr/>
        <p:txBody>
          <a:bodyPr/>
          <a:lstStyle/>
          <a:p>
            <a:r>
              <a:rPr lang="en-US" dirty="0"/>
              <a:t>Problem: Stream Progress Info</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18</a:t>
            </a:fld>
            <a:endParaRPr lang="en-US" dirty="0"/>
          </a:p>
        </p:txBody>
      </p:sp>
    </p:spTree>
    <p:extLst>
      <p:ext uri="{BB962C8B-B14F-4D97-AF65-F5344CB8AC3E}">
        <p14:creationId xmlns:p14="http://schemas.microsoft.com/office/powerpoint/2010/main" val="678707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Stream Progress Info</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19</a:t>
            </a:fld>
            <a:endParaRPr lang="en-US" dirty="0"/>
          </a:p>
        </p:txBody>
      </p:sp>
      <p:sp>
        <p:nvSpPr>
          <p:cNvPr id="18" name="Rectangle 17"/>
          <p:cNvSpPr>
            <a:spLocks noChangeArrowheads="1"/>
          </p:cNvSpPr>
          <p:nvPr/>
        </p:nvSpPr>
        <p:spPr bwMode="auto">
          <a:xfrm>
            <a:off x="1391650" y="1296313"/>
            <a:ext cx="9408699" cy="48936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fr-FR" sz="2400" b="1" noProof="1">
                <a:latin typeface="Consolas" panose="020B0609020204030204" pitchFamily="49" charset="0"/>
              </a:rPr>
              <a:t>public class </a:t>
            </a:r>
            <a:r>
              <a:rPr lang="fr-FR" sz="2400" b="1" noProof="1">
                <a:solidFill>
                  <a:schemeClr val="bg1"/>
                </a:solidFill>
                <a:latin typeface="Consolas" panose="020B0609020204030204" pitchFamily="49" charset="0"/>
              </a:rPr>
              <a:t>StreamProgressInfo</a:t>
            </a:r>
            <a:r>
              <a:rPr lang="fr-FR" sz="2400" b="1" noProof="1">
                <a:latin typeface="Consolas" panose="020B0609020204030204" pitchFamily="49" charset="0"/>
              </a:rPr>
              <a:t> </a:t>
            </a:r>
          </a:p>
          <a:p>
            <a:r>
              <a:rPr lang="fr-FR" sz="2400" b="1" noProof="1">
                <a:latin typeface="Consolas" panose="020B0609020204030204" pitchFamily="49" charset="0"/>
              </a:rPr>
              <a:t>{</a:t>
            </a:r>
          </a:p>
          <a:p>
            <a:r>
              <a:rPr lang="fr-FR" sz="2400" b="1" noProof="1">
                <a:latin typeface="Consolas" panose="020B0609020204030204" pitchFamily="49" charset="0"/>
              </a:rPr>
              <a:t>  private </a:t>
            </a:r>
            <a:r>
              <a:rPr lang="fr-FR" sz="2400" b="1" noProof="1">
                <a:solidFill>
                  <a:schemeClr val="bg1"/>
                </a:solidFill>
                <a:latin typeface="Consolas" panose="020B0609020204030204" pitchFamily="49" charset="0"/>
              </a:rPr>
              <a:t>IStreamable</a:t>
            </a:r>
            <a:r>
              <a:rPr lang="fr-FR" sz="2400" b="1" noProof="1">
                <a:latin typeface="Consolas" panose="020B0609020204030204" pitchFamily="49" charset="0"/>
              </a:rPr>
              <a:t> streamable;</a:t>
            </a:r>
          </a:p>
          <a:p>
            <a:r>
              <a:rPr lang="fr-FR" sz="2400" b="1" noProof="1">
                <a:latin typeface="Consolas" panose="020B0609020204030204" pitchFamily="49" charset="0"/>
              </a:rPr>
              <a:t>  public StreamProgressInfo(</a:t>
            </a:r>
            <a:r>
              <a:rPr lang="fr-FR" sz="2400" b="1" noProof="1">
                <a:solidFill>
                  <a:schemeClr val="bg1"/>
                </a:solidFill>
                <a:latin typeface="Consolas" panose="020B0609020204030204" pitchFamily="49" charset="0"/>
              </a:rPr>
              <a:t>IStreamable</a:t>
            </a:r>
            <a:r>
              <a:rPr lang="fr-FR" sz="2400" b="1" noProof="1">
                <a:latin typeface="Consolas" panose="020B0609020204030204" pitchFamily="49" charset="0"/>
              </a:rPr>
              <a:t> </a:t>
            </a:r>
            <a:r>
              <a:rPr lang="fr-FR" sz="2400" b="1" noProof="1">
                <a:solidFill>
                  <a:schemeClr val="bg1"/>
                </a:solidFill>
                <a:latin typeface="Consolas" panose="020B0609020204030204" pitchFamily="49" charset="0"/>
              </a:rPr>
              <a:t>streamResult</a:t>
            </a:r>
            <a:r>
              <a:rPr lang="fr-FR" sz="2400" b="1" noProof="1">
                <a:latin typeface="Consolas" panose="020B0609020204030204" pitchFamily="49" charset="0"/>
              </a:rPr>
              <a:t>) </a:t>
            </a:r>
          </a:p>
          <a:p>
            <a:r>
              <a:rPr lang="fr-FR" sz="2400" b="1" noProof="1">
                <a:latin typeface="Consolas" panose="020B0609020204030204" pitchFamily="49" charset="0"/>
              </a:rPr>
              <a:t>  {</a:t>
            </a:r>
          </a:p>
          <a:p>
            <a:r>
              <a:rPr lang="fr-FR" sz="2400" b="1" noProof="1">
                <a:latin typeface="Consolas" panose="020B0609020204030204" pitchFamily="49" charset="0"/>
              </a:rPr>
              <a:t>    </a:t>
            </a:r>
            <a:r>
              <a:rPr lang="fr-FR" sz="2400" b="1" noProof="1">
                <a:solidFill>
                  <a:schemeClr val="bg1"/>
                </a:solidFill>
                <a:latin typeface="Consolas" panose="020B0609020204030204" pitchFamily="49" charset="0"/>
              </a:rPr>
              <a:t>this.streamable</a:t>
            </a:r>
            <a:r>
              <a:rPr lang="fr-FR" sz="2400" b="1" noProof="1">
                <a:latin typeface="Consolas" panose="020B0609020204030204" pitchFamily="49" charset="0"/>
              </a:rPr>
              <a:t> = </a:t>
            </a:r>
            <a:r>
              <a:rPr lang="fr-FR" sz="2400" b="1" noProof="1">
                <a:solidFill>
                  <a:schemeClr val="bg1"/>
                </a:solidFill>
                <a:latin typeface="Consolas" panose="020B0609020204030204" pitchFamily="49" charset="0"/>
              </a:rPr>
              <a:t>streamResult</a:t>
            </a:r>
            <a:r>
              <a:rPr lang="fr-FR" sz="2400" b="1" noProof="1">
                <a:latin typeface="Consolas" panose="020B0609020204030204" pitchFamily="49" charset="0"/>
              </a:rPr>
              <a:t>;</a:t>
            </a:r>
          </a:p>
          <a:p>
            <a:r>
              <a:rPr lang="fr-FR" sz="2400" b="1" noProof="1">
                <a:latin typeface="Consolas" panose="020B0609020204030204" pitchFamily="49" charset="0"/>
              </a:rPr>
              <a:t>  }</a:t>
            </a:r>
          </a:p>
          <a:p>
            <a:r>
              <a:rPr lang="fr-FR" sz="2400" b="1" noProof="1">
                <a:latin typeface="Consolas" panose="020B0609020204030204" pitchFamily="49" charset="0"/>
              </a:rPr>
              <a:t>  public int CalculateStreamProgress() </a:t>
            </a:r>
          </a:p>
          <a:p>
            <a:r>
              <a:rPr lang="fr-FR" sz="2400" b="1" noProof="1">
                <a:latin typeface="Consolas" panose="020B0609020204030204" pitchFamily="49" charset="0"/>
              </a:rPr>
              <a:t>  { </a:t>
            </a:r>
          </a:p>
          <a:p>
            <a:r>
              <a:rPr lang="fr-FR" sz="2400" b="1" noProof="1">
                <a:latin typeface="Consolas" panose="020B0609020204030204" pitchFamily="49" charset="0"/>
              </a:rPr>
              <a:t>    return (this.</a:t>
            </a:r>
            <a:r>
              <a:rPr lang="fr-FR" sz="2400" b="1" noProof="1">
                <a:solidFill>
                  <a:schemeClr val="bg1"/>
                </a:solidFill>
                <a:latin typeface="Consolas" panose="020B0609020204030204" pitchFamily="49" charset="0"/>
              </a:rPr>
              <a:t>streamable</a:t>
            </a:r>
            <a:r>
              <a:rPr lang="fr-FR" sz="2400" b="1" noProof="1">
                <a:latin typeface="Consolas" panose="020B0609020204030204" pitchFamily="49" charset="0"/>
              </a:rPr>
              <a:t>.BytesSent * 100) /         </a:t>
            </a:r>
          </a:p>
          <a:p>
            <a:r>
              <a:rPr lang="fr-FR" sz="2400" b="1" noProof="1">
                <a:latin typeface="Consolas" panose="020B0609020204030204" pitchFamily="49" charset="0"/>
              </a:rPr>
              <a:t>                              this.</a:t>
            </a:r>
            <a:r>
              <a:rPr lang="fr-FR" sz="2400" b="1" noProof="1">
                <a:solidFill>
                  <a:schemeClr val="bg1"/>
                </a:solidFill>
                <a:latin typeface="Consolas" panose="020B0609020204030204" pitchFamily="49" charset="0"/>
              </a:rPr>
              <a:t>streamable</a:t>
            </a:r>
            <a:r>
              <a:rPr lang="fr-FR" sz="2400" b="1" noProof="1">
                <a:latin typeface="Consolas" panose="020B0609020204030204" pitchFamily="49" charset="0"/>
              </a:rPr>
              <a:t>.Length;  </a:t>
            </a:r>
          </a:p>
          <a:p>
            <a:r>
              <a:rPr lang="fr-FR" sz="2400" b="1" noProof="1">
                <a:latin typeface="Consolas" panose="020B0609020204030204" pitchFamily="49" charset="0"/>
              </a:rPr>
              <a:t>  }</a:t>
            </a:r>
          </a:p>
          <a:p>
            <a:r>
              <a:rPr lang="fr-FR" sz="2400" b="1" noProof="1">
                <a:latin typeface="Consolas" panose="020B0609020204030204" pitchFamily="49" charset="0"/>
              </a:rPr>
              <a:t>}</a:t>
            </a:r>
            <a:endParaRPr lang="en-US" sz="2400" b="1" noProof="1">
              <a:latin typeface="Consolas" panose="020B0609020204030204" pitchFamily="49" charset="0"/>
            </a:endParaRPr>
          </a:p>
        </p:txBody>
      </p:sp>
    </p:spTree>
    <p:extLst>
      <p:ext uri="{BB962C8B-B14F-4D97-AF65-F5344CB8AC3E}">
        <p14:creationId xmlns:p14="http://schemas.microsoft.com/office/powerpoint/2010/main" val="36714116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3" name="Text Placeholder 2"/>
          <p:cNvSpPr>
            <a:spLocks noGrp="1"/>
          </p:cNvSpPr>
          <p:nvPr>
            <p:ph type="body" sz="quarter" idx="13"/>
          </p:nvPr>
        </p:nvSpPr>
        <p:spPr/>
        <p:txBody>
          <a:bodyPr/>
          <a:lstStyle/>
          <a:p>
            <a:pPr marL="446088" indent="-446088">
              <a:lnSpc>
                <a:spcPct val="100000"/>
              </a:lnSpc>
              <a:buFontTx/>
              <a:buAutoNum type="arabicPeriod"/>
            </a:pPr>
            <a:r>
              <a:rPr lang="en-US" sz="3600" dirty="0">
                <a:solidFill>
                  <a:schemeClr val="tx2">
                    <a:lumMod val="75000"/>
                  </a:schemeClr>
                </a:solidFill>
              </a:rPr>
              <a:t>S</a:t>
            </a:r>
            <a:r>
              <a:rPr lang="en-US" sz="3600" dirty="0"/>
              <a:t>ingle Responsibility</a:t>
            </a:r>
          </a:p>
          <a:p>
            <a:pPr marL="446088" indent="-446088">
              <a:lnSpc>
                <a:spcPct val="100000"/>
              </a:lnSpc>
              <a:buFontTx/>
              <a:buAutoNum type="arabicPeriod"/>
            </a:pPr>
            <a:r>
              <a:rPr lang="en-US" sz="3600" dirty="0">
                <a:solidFill>
                  <a:schemeClr val="tx2">
                    <a:lumMod val="75000"/>
                  </a:schemeClr>
                </a:solidFill>
              </a:rPr>
              <a:t>O</a:t>
            </a:r>
            <a:r>
              <a:rPr lang="en-US" sz="3600" dirty="0"/>
              <a:t>pen/Closed</a:t>
            </a:r>
          </a:p>
          <a:p>
            <a:pPr marL="446088" indent="-446088">
              <a:lnSpc>
                <a:spcPct val="100000"/>
              </a:lnSpc>
              <a:buFontTx/>
              <a:buAutoNum type="arabicPeriod"/>
            </a:pPr>
            <a:r>
              <a:rPr lang="en-US" sz="3600" dirty="0" err="1">
                <a:solidFill>
                  <a:schemeClr val="tx2">
                    <a:lumMod val="75000"/>
                  </a:schemeClr>
                </a:solidFill>
              </a:rPr>
              <a:t>L</a:t>
            </a:r>
            <a:r>
              <a:rPr lang="en-US" sz="3600" dirty="0" err="1"/>
              <a:t>iskov</a:t>
            </a:r>
            <a:r>
              <a:rPr lang="en-US" sz="3600" dirty="0"/>
              <a:t> Substitution</a:t>
            </a:r>
          </a:p>
          <a:p>
            <a:pPr marL="446088" indent="-446088">
              <a:lnSpc>
                <a:spcPct val="100000"/>
              </a:lnSpc>
              <a:buFontTx/>
              <a:buAutoNum type="arabicPeriod"/>
            </a:pPr>
            <a:r>
              <a:rPr lang="en-US" sz="3600" dirty="0">
                <a:solidFill>
                  <a:schemeClr val="tx2">
                    <a:lumMod val="75000"/>
                  </a:schemeClr>
                </a:solidFill>
              </a:rPr>
              <a:t>I</a:t>
            </a:r>
            <a:r>
              <a:rPr lang="en-US" sz="3600" dirty="0"/>
              <a:t>nterface Segregation</a:t>
            </a:r>
          </a:p>
          <a:p>
            <a:pPr marL="446088" indent="-446088">
              <a:lnSpc>
                <a:spcPct val="100000"/>
              </a:lnSpc>
              <a:buFontTx/>
              <a:buAutoNum type="arabicPeriod"/>
            </a:pPr>
            <a:r>
              <a:rPr lang="en-US" sz="3600" dirty="0"/>
              <a:t>Dependency Inversion</a:t>
            </a:r>
          </a:p>
          <a:p>
            <a:pPr marL="0" indent="0">
              <a:lnSpc>
                <a:spcPct val="100000"/>
              </a:lnSpc>
              <a:buNone/>
            </a:pPr>
            <a:endParaRPr lang="en-US" sz="3600" b="1" noProof="1">
              <a:solidFill>
                <a:schemeClr val="tx2">
                  <a:lumMod val="75000"/>
                </a:schemeClr>
              </a:solidFill>
              <a:latin typeface="Consolas" panose="020B0609020204030204" pitchFamily="49" charset="0"/>
              <a:cs typeface="Consolas" panose="020B0609020204030204" pitchFamily="49" charset="0"/>
            </a:endParaRPr>
          </a:p>
          <a:p>
            <a:endParaRPr lang="bg-BG" dirty="0"/>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526590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Stream Progress Info (2)</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20</a:t>
            </a:fld>
            <a:endParaRPr lang="en-US" dirty="0"/>
          </a:p>
        </p:txBody>
      </p:sp>
      <p:sp>
        <p:nvSpPr>
          <p:cNvPr id="18" name="Rectangle 17"/>
          <p:cNvSpPr>
            <a:spLocks noChangeArrowheads="1"/>
          </p:cNvSpPr>
          <p:nvPr/>
        </p:nvSpPr>
        <p:spPr bwMode="auto">
          <a:xfrm>
            <a:off x="3269940" y="1296313"/>
            <a:ext cx="5652120" cy="19389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400" b="1" noProof="1">
                <a:latin typeface="Consolas" panose="020B0609020204030204" pitchFamily="49" charset="0"/>
              </a:rPr>
              <a:t>public interface Istreamable</a:t>
            </a:r>
          </a:p>
          <a:p>
            <a:r>
              <a:rPr lang="en-US" sz="2400" b="1" noProof="1">
                <a:latin typeface="Consolas" panose="020B0609020204030204" pitchFamily="49" charset="0"/>
              </a:rPr>
              <a:t>{</a:t>
            </a:r>
          </a:p>
          <a:p>
            <a:r>
              <a:rPr lang="en-US" sz="2400" b="1" noProof="1">
                <a:latin typeface="Consolas" panose="020B0609020204030204" pitchFamily="49" charset="0"/>
              </a:rPr>
              <a:t>    </a:t>
            </a:r>
            <a:r>
              <a:rPr lang="en-US" sz="2400" b="1" noProof="1">
                <a:solidFill>
                  <a:schemeClr val="bg1"/>
                </a:solidFill>
                <a:latin typeface="Consolas" panose="020B0609020204030204" pitchFamily="49" charset="0"/>
              </a:rPr>
              <a:t>int Length { get; }</a:t>
            </a:r>
          </a:p>
          <a:p>
            <a:r>
              <a:rPr lang="en-US" sz="2400" b="1" noProof="1">
                <a:solidFill>
                  <a:schemeClr val="bg1"/>
                </a:solidFill>
                <a:latin typeface="Consolas" panose="020B0609020204030204" pitchFamily="49" charset="0"/>
              </a:rPr>
              <a:t>    int BytesSent { get; }</a:t>
            </a:r>
          </a:p>
          <a:p>
            <a:r>
              <a:rPr lang="en-US" sz="2400" b="1" noProof="1">
                <a:latin typeface="Consolas" panose="020B0609020204030204" pitchFamily="49" charset="0"/>
              </a:rPr>
              <a:t>}</a:t>
            </a:r>
          </a:p>
        </p:txBody>
      </p:sp>
      <p:sp>
        <p:nvSpPr>
          <p:cNvPr id="5" name="Rectangle 4">
            <a:extLst>
              <a:ext uri="{FF2B5EF4-FFF2-40B4-BE49-F238E27FC236}">
                <a16:creationId xmlns:a16="http://schemas.microsoft.com/office/drawing/2014/main" xmlns="" id="{32CE779F-2365-4827-9DA8-932DAB6EF217}"/>
              </a:ext>
            </a:extLst>
          </p:cNvPr>
          <p:cNvSpPr>
            <a:spLocks noChangeArrowheads="1"/>
          </p:cNvSpPr>
          <p:nvPr/>
        </p:nvSpPr>
        <p:spPr bwMode="auto">
          <a:xfrm>
            <a:off x="3269939" y="3429000"/>
            <a:ext cx="5652120" cy="304698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400" b="1" noProof="1">
                <a:latin typeface="Consolas" panose="020B0609020204030204" pitchFamily="49" charset="0"/>
              </a:rPr>
              <a:t>public class File : </a:t>
            </a:r>
            <a:r>
              <a:rPr lang="en-US" sz="2400" b="1" noProof="1">
                <a:solidFill>
                  <a:schemeClr val="bg1"/>
                </a:solidFill>
                <a:latin typeface="Consolas" panose="020B0609020204030204" pitchFamily="49" charset="0"/>
              </a:rPr>
              <a:t>IStreamable</a:t>
            </a:r>
            <a:r>
              <a:rPr lang="en-US" sz="2400" b="1" noProof="1">
                <a:latin typeface="Consolas" panose="020B0609020204030204" pitchFamily="49" charset="0"/>
              </a:rPr>
              <a:t> </a:t>
            </a:r>
          </a:p>
          <a:p>
            <a:r>
              <a:rPr lang="en-US" sz="2400" b="1" noProof="1">
                <a:latin typeface="Consolas" panose="020B0609020204030204" pitchFamily="49" charset="0"/>
              </a:rPr>
              <a:t>{</a:t>
            </a:r>
          </a:p>
          <a:p>
            <a:r>
              <a:rPr lang="en-US" sz="2400" b="1" noProof="1">
                <a:latin typeface="Consolas" panose="020B0609020204030204" pitchFamily="49" charset="0"/>
              </a:rPr>
              <a:t>  </a:t>
            </a:r>
            <a:r>
              <a:rPr lang="en-US" sz="2400" b="1" noProof="1">
                <a:solidFill>
                  <a:schemeClr val="accent2"/>
                </a:solidFill>
                <a:latin typeface="Consolas" panose="020B0609020204030204" pitchFamily="49" charset="0"/>
              </a:rPr>
              <a:t>//TODO: </a:t>
            </a:r>
            <a:r>
              <a:rPr lang="en-US" sz="2400" b="1" i="1" noProof="1">
                <a:solidFill>
                  <a:schemeClr val="accent2"/>
                </a:solidFill>
                <a:latin typeface="Consolas" panose="020B0609020204030204" pitchFamily="49" charset="0"/>
              </a:rPr>
              <a:t>Add business logic</a:t>
            </a:r>
          </a:p>
          <a:p>
            <a:r>
              <a:rPr lang="en-US" sz="2400" b="1" noProof="1">
                <a:latin typeface="Consolas" panose="020B0609020204030204" pitchFamily="49" charset="0"/>
              </a:rPr>
              <a:t>}</a:t>
            </a:r>
          </a:p>
          <a:p>
            <a:r>
              <a:rPr lang="en-US" sz="2400" b="1" noProof="1">
                <a:latin typeface="Consolas" panose="020B0609020204030204" pitchFamily="49" charset="0"/>
              </a:rPr>
              <a:t>public class Music : </a:t>
            </a:r>
            <a:r>
              <a:rPr lang="en-US" sz="2400" b="1" noProof="1">
                <a:solidFill>
                  <a:schemeClr val="bg1"/>
                </a:solidFill>
                <a:latin typeface="Consolas" panose="020B0609020204030204" pitchFamily="49" charset="0"/>
              </a:rPr>
              <a:t>IStreamable</a:t>
            </a:r>
            <a:r>
              <a:rPr lang="en-US" sz="2400" b="1" noProof="1">
                <a:latin typeface="Consolas" panose="020B0609020204030204" pitchFamily="49" charset="0"/>
              </a:rPr>
              <a:t> </a:t>
            </a:r>
          </a:p>
          <a:p>
            <a:r>
              <a:rPr lang="en-US" sz="2400" b="1" noProof="1">
                <a:latin typeface="Consolas" panose="020B0609020204030204" pitchFamily="49" charset="0"/>
              </a:rPr>
              <a:t>{</a:t>
            </a:r>
          </a:p>
          <a:p>
            <a:r>
              <a:rPr lang="en-US" sz="2400" b="1" noProof="1">
                <a:latin typeface="Consolas" panose="020B0609020204030204" pitchFamily="49" charset="0"/>
              </a:rPr>
              <a:t> </a:t>
            </a:r>
            <a:r>
              <a:rPr lang="en-US" sz="2400" b="1" noProof="1">
                <a:solidFill>
                  <a:schemeClr val="accent2"/>
                </a:solidFill>
                <a:latin typeface="Consolas" panose="020B0609020204030204" pitchFamily="49" charset="0"/>
              </a:rPr>
              <a:t>//TODO: </a:t>
            </a:r>
            <a:r>
              <a:rPr lang="en-US" sz="2400" b="1" i="1" noProof="1">
                <a:solidFill>
                  <a:schemeClr val="accent2"/>
                </a:solidFill>
                <a:latin typeface="Consolas" panose="020B0609020204030204" pitchFamily="49" charset="0"/>
              </a:rPr>
              <a:t>Add business logic</a:t>
            </a:r>
          </a:p>
          <a:p>
            <a:r>
              <a:rPr lang="en-US" sz="2400" b="1" noProof="1">
                <a:latin typeface="Consolas" panose="020B0609020204030204" pitchFamily="49" charset="0"/>
              </a:rPr>
              <a:t>}</a:t>
            </a:r>
          </a:p>
        </p:txBody>
      </p:sp>
    </p:spTree>
    <p:extLst>
      <p:ext uri="{BB962C8B-B14F-4D97-AF65-F5344CB8AC3E}">
        <p14:creationId xmlns:p14="http://schemas.microsoft.com/office/powerpoint/2010/main" val="1592843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Refactor the skeleton given for this task so that:</a:t>
            </a:r>
          </a:p>
          <a:p>
            <a:pPr lvl="1">
              <a:buClr>
                <a:schemeClr val="tx1"/>
              </a:buClr>
            </a:pPr>
            <a:r>
              <a:rPr lang="en-US" b="1" dirty="0">
                <a:solidFill>
                  <a:schemeClr val="bg1"/>
                </a:solidFill>
                <a:latin typeface="Consolas" panose="020B0609020204030204" pitchFamily="49" charset="0"/>
              </a:rPr>
              <a:t>GraphicEditor</a:t>
            </a:r>
            <a:r>
              <a:rPr lang="en-US" dirty="0">
                <a:solidFill>
                  <a:schemeClr val="tx2">
                    <a:lumMod val="75000"/>
                  </a:schemeClr>
                </a:solidFill>
              </a:rPr>
              <a:t> </a:t>
            </a:r>
            <a:r>
              <a:rPr lang="en-US" dirty="0"/>
              <a:t>class draws </a:t>
            </a:r>
            <a:r>
              <a:rPr lang="en-US" b="1" dirty="0">
                <a:solidFill>
                  <a:schemeClr val="bg1"/>
                </a:solidFill>
              </a:rPr>
              <a:t>all kinds of shapes </a:t>
            </a:r>
            <a:r>
              <a:rPr lang="en-US" dirty="0"/>
              <a:t>without asking what kind of shape we pass</a:t>
            </a:r>
          </a:p>
          <a:p>
            <a:pPr lvl="1"/>
            <a:r>
              <a:rPr lang="en-US" dirty="0"/>
              <a:t>Be sure if you add a </a:t>
            </a:r>
            <a:r>
              <a:rPr lang="en-US" b="1" dirty="0">
                <a:solidFill>
                  <a:schemeClr val="bg1"/>
                </a:solidFill>
              </a:rPr>
              <a:t>new type </a:t>
            </a:r>
            <a:r>
              <a:rPr lang="en-US" dirty="0"/>
              <a:t>of shape, the system will still </a:t>
            </a:r>
            <a:br>
              <a:rPr lang="en-US" dirty="0"/>
            </a:br>
            <a:r>
              <a:rPr lang="en-US" dirty="0"/>
              <a:t>work correctly </a:t>
            </a:r>
            <a:r>
              <a:rPr lang="en-US" b="1" dirty="0">
                <a:solidFill>
                  <a:schemeClr val="bg1"/>
                </a:solidFill>
              </a:rPr>
              <a:t>without</a:t>
            </a:r>
            <a:r>
              <a:rPr lang="en-US" dirty="0">
                <a:solidFill>
                  <a:schemeClr val="tx2">
                    <a:lumMod val="75000"/>
                  </a:schemeClr>
                </a:solidFill>
              </a:rPr>
              <a:t> </a:t>
            </a:r>
            <a:r>
              <a:rPr lang="en-US" dirty="0"/>
              <a:t>touching</a:t>
            </a:r>
            <a:r>
              <a:rPr lang="en-US" dirty="0">
                <a:solidFill>
                  <a:schemeClr val="tx2">
                    <a:lumMod val="75000"/>
                  </a:schemeClr>
                </a:solidFill>
              </a:rPr>
              <a:t> </a:t>
            </a:r>
            <a:r>
              <a:rPr lang="en-US" b="1" dirty="0">
                <a:solidFill>
                  <a:schemeClr val="bg1"/>
                </a:solidFill>
                <a:latin typeface="Consolas" panose="020B0609020204030204" pitchFamily="49" charset="0"/>
              </a:rPr>
              <a:t>GraphicEditor</a:t>
            </a:r>
          </a:p>
        </p:txBody>
      </p:sp>
      <p:sp>
        <p:nvSpPr>
          <p:cNvPr id="793602" name="Rectangle 2"/>
          <p:cNvSpPr>
            <a:spLocks noGrp="1" noChangeArrowheads="1"/>
          </p:cNvSpPr>
          <p:nvPr>
            <p:ph type="title"/>
          </p:nvPr>
        </p:nvSpPr>
        <p:spPr/>
        <p:txBody>
          <a:bodyPr/>
          <a:lstStyle/>
          <a:p>
            <a:r>
              <a:rPr lang="en-US" dirty="0"/>
              <a:t>Problem: Graphic Editor</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21</a:t>
            </a:fld>
            <a:endParaRPr lang="en-US" dirty="0"/>
          </a:p>
        </p:txBody>
      </p:sp>
    </p:spTree>
    <p:extLst>
      <p:ext uri="{BB962C8B-B14F-4D97-AF65-F5344CB8AC3E}">
        <p14:creationId xmlns:p14="http://schemas.microsoft.com/office/powerpoint/2010/main" val="878553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Graphic Editor</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22</a:t>
            </a:fld>
            <a:endParaRPr lang="en-US" dirty="0"/>
          </a:p>
        </p:txBody>
      </p:sp>
      <p:sp>
        <p:nvSpPr>
          <p:cNvPr id="18" name="Rectangle 17"/>
          <p:cNvSpPr>
            <a:spLocks noChangeArrowheads="1"/>
          </p:cNvSpPr>
          <p:nvPr/>
        </p:nvSpPr>
        <p:spPr bwMode="auto">
          <a:xfrm>
            <a:off x="2723831" y="1261646"/>
            <a:ext cx="7085993"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2400" b="1" noProof="1">
                <a:latin typeface="Consolas" panose="020B0609020204030204" pitchFamily="49" charset="0"/>
              </a:rPr>
              <a:t>public interface IShape </a:t>
            </a:r>
          </a:p>
          <a:p>
            <a:r>
              <a:rPr lang="en-GB" sz="2400" b="1" noProof="1">
                <a:latin typeface="Consolas" panose="020B0609020204030204" pitchFamily="49" charset="0"/>
              </a:rPr>
              <a:t>{</a:t>
            </a:r>
          </a:p>
          <a:p>
            <a:r>
              <a:rPr lang="en-GB" sz="2400" b="1" noProof="1">
                <a:latin typeface="Consolas" panose="020B0609020204030204" pitchFamily="49" charset="0"/>
              </a:rPr>
              <a:t>  </a:t>
            </a:r>
            <a:r>
              <a:rPr lang="en-GB" sz="2400" b="1" noProof="1">
                <a:solidFill>
                  <a:schemeClr val="bg1"/>
                </a:solidFill>
                <a:latin typeface="Consolas" panose="020B0609020204030204" pitchFamily="49" charset="0"/>
              </a:rPr>
              <a:t>void Draw()</a:t>
            </a:r>
            <a:r>
              <a:rPr lang="en-GB" sz="2400" b="1" noProof="1">
                <a:latin typeface="Consolas" panose="020B0609020204030204" pitchFamily="49" charset="0"/>
              </a:rPr>
              <a:t>;</a:t>
            </a:r>
          </a:p>
          <a:p>
            <a:r>
              <a:rPr lang="en-GB" sz="2400" b="1" noProof="1">
                <a:latin typeface="Consolas" panose="020B0609020204030204" pitchFamily="49" charset="0"/>
              </a:rPr>
              <a:t>}</a:t>
            </a:r>
          </a:p>
          <a:p>
            <a:r>
              <a:rPr lang="en-GB" sz="2400" b="1" noProof="1">
                <a:latin typeface="Consolas" panose="020B0609020204030204" pitchFamily="49" charset="0"/>
              </a:rPr>
              <a:t>public class Rectangle </a:t>
            </a:r>
            <a:r>
              <a:rPr lang="en-GB" sz="2400" b="1" noProof="1">
                <a:solidFill>
                  <a:schemeClr val="bg1"/>
                </a:solidFill>
                <a:latin typeface="Consolas" panose="020B0609020204030204" pitchFamily="49" charset="0"/>
              </a:rPr>
              <a:t>: IShape </a:t>
            </a:r>
          </a:p>
          <a:p>
            <a:r>
              <a:rPr lang="en-GB" sz="2400" b="1" noProof="1">
                <a:latin typeface="Consolas" panose="020B0609020204030204" pitchFamily="49" charset="0"/>
              </a:rPr>
              <a:t>{</a:t>
            </a:r>
          </a:p>
          <a:p>
            <a:r>
              <a:rPr lang="en-GB" sz="2400" b="1" noProof="1">
                <a:latin typeface="Consolas" panose="020B0609020204030204" pitchFamily="49" charset="0"/>
              </a:rPr>
              <a:t>  public void Draw() </a:t>
            </a:r>
          </a:p>
          <a:p>
            <a:r>
              <a:rPr lang="en-GB" sz="2400" b="1" noProof="1">
                <a:latin typeface="Consolas" panose="020B0609020204030204" pitchFamily="49" charset="0"/>
              </a:rPr>
              <a:t>  { </a:t>
            </a:r>
            <a:r>
              <a:rPr lang="en-GB" sz="2400" b="1" noProof="1">
                <a:solidFill>
                  <a:schemeClr val="bg1"/>
                </a:solidFill>
                <a:latin typeface="Consolas" panose="020B0609020204030204" pitchFamily="49" charset="0"/>
              </a:rPr>
              <a:t>Console.WriteLine("I'm Rectangle");</a:t>
            </a:r>
            <a:r>
              <a:rPr lang="en-GB" sz="2400" b="1" noProof="1">
                <a:latin typeface="Consolas" panose="020B0609020204030204" pitchFamily="49" charset="0"/>
              </a:rPr>
              <a:t> }</a:t>
            </a:r>
          </a:p>
          <a:p>
            <a:r>
              <a:rPr lang="en-GB" sz="2400" b="1" noProof="1">
                <a:latin typeface="Consolas" panose="020B0609020204030204" pitchFamily="49" charset="0"/>
              </a:rPr>
              <a:t>} </a:t>
            </a:r>
          </a:p>
          <a:p>
            <a:r>
              <a:rPr lang="en-GB" sz="2400" b="1" noProof="1">
                <a:latin typeface="Consolas" panose="020B0609020204030204" pitchFamily="49" charset="0"/>
              </a:rPr>
              <a:t>public class GraphicEditor </a:t>
            </a:r>
          </a:p>
          <a:p>
            <a:r>
              <a:rPr lang="en-GB" sz="2400" b="1" noProof="1">
                <a:latin typeface="Consolas" panose="020B0609020204030204" pitchFamily="49" charset="0"/>
              </a:rPr>
              <a:t>{</a:t>
            </a:r>
          </a:p>
          <a:p>
            <a:r>
              <a:rPr lang="en-GB" sz="2400" b="1" noProof="1">
                <a:latin typeface="Consolas" panose="020B0609020204030204" pitchFamily="49" charset="0"/>
              </a:rPr>
              <a:t>  void DrawShape(Shape shape) </a:t>
            </a:r>
          </a:p>
          <a:p>
            <a:r>
              <a:rPr lang="en-GB" sz="2400" b="1" noProof="1">
                <a:latin typeface="Consolas" panose="020B0609020204030204" pitchFamily="49" charset="0"/>
              </a:rPr>
              <a:t>  { </a:t>
            </a:r>
            <a:r>
              <a:rPr lang="en-GB" sz="2400" b="1" noProof="1">
                <a:solidFill>
                  <a:schemeClr val="bg1"/>
                </a:solidFill>
                <a:latin typeface="Consolas" panose="020B0609020204030204" pitchFamily="49" charset="0"/>
              </a:rPr>
              <a:t>shape.Draw();</a:t>
            </a:r>
            <a:r>
              <a:rPr lang="en-GB" sz="2400" b="1" noProof="1">
                <a:latin typeface="Consolas" panose="020B0609020204030204" pitchFamily="49" charset="0"/>
              </a:rPr>
              <a:t> }</a:t>
            </a:r>
          </a:p>
          <a:p>
            <a:r>
              <a:rPr lang="en-GB" sz="2400" b="1" noProof="1">
                <a:latin typeface="Consolas" panose="020B0609020204030204" pitchFamily="49" charset="0"/>
              </a:rPr>
              <a:t>}</a:t>
            </a:r>
          </a:p>
        </p:txBody>
      </p:sp>
      <p:sp>
        <p:nvSpPr>
          <p:cNvPr id="8" name="AutoShape 6">
            <a:extLst>
              <a:ext uri="{FF2B5EF4-FFF2-40B4-BE49-F238E27FC236}">
                <a16:creationId xmlns:a16="http://schemas.microsoft.com/office/drawing/2014/main" xmlns="" id="{476CDACF-BBC2-4A03-9AF6-A783EA3400F7}"/>
              </a:ext>
            </a:extLst>
          </p:cNvPr>
          <p:cNvSpPr>
            <a:spLocks noChangeArrowheads="1"/>
          </p:cNvSpPr>
          <p:nvPr/>
        </p:nvSpPr>
        <p:spPr bwMode="auto">
          <a:xfrm>
            <a:off x="9400595" y="3044463"/>
            <a:ext cx="2314597" cy="769073"/>
          </a:xfrm>
          <a:prstGeom prst="wedgeRoundRectCallout">
            <a:avLst>
              <a:gd name="adj1" fmla="val -34863"/>
              <a:gd name="adj2" fmla="val -2010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dirty="0">
                <a:solidFill>
                  <a:srgbClr val="FFFFFF"/>
                </a:solidFill>
                <a:effectLst>
                  <a:outerShdw blurRad="38100" dist="38100" dir="2700000" algn="tl">
                    <a:srgbClr val="000000">
                      <a:alpha val="43137"/>
                    </a:srgbClr>
                  </a:outerShdw>
                </a:effectLst>
              </a:rPr>
              <a:t>Make the same</a:t>
            </a:r>
            <a:br>
              <a:rPr lang="en-GB" sz="2400" b="1" dirty="0">
                <a:solidFill>
                  <a:srgbClr val="FFFFFF"/>
                </a:solidFill>
                <a:effectLst>
                  <a:outerShdw blurRad="38100" dist="38100" dir="2700000" algn="tl">
                    <a:srgbClr val="000000">
                      <a:alpha val="43137"/>
                    </a:srgbClr>
                  </a:outerShdw>
                </a:effectLst>
              </a:rPr>
            </a:br>
            <a:r>
              <a:rPr lang="en-GB" sz="2400" b="1" dirty="0">
                <a:solidFill>
                  <a:srgbClr val="FFFFFF"/>
                </a:solidFill>
                <a:effectLst>
                  <a:outerShdw blurRad="38100" dist="38100" dir="2700000" algn="tl">
                    <a:srgbClr val="000000">
                      <a:alpha val="43137"/>
                    </a:srgbClr>
                  </a:outerShdw>
                </a:effectLst>
              </a:rPr>
              <a:t>for Circle </a:t>
            </a:r>
          </a:p>
        </p:txBody>
      </p:sp>
    </p:spTree>
    <p:extLst>
      <p:ext uri="{BB962C8B-B14F-4D97-AF65-F5344CB8AC3E}">
        <p14:creationId xmlns:p14="http://schemas.microsoft.com/office/powerpoint/2010/main" val="2722788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Liskov</a:t>
            </a:r>
            <a:r>
              <a:rPr lang="en-US" dirty="0"/>
              <a:t> Substitution</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31477" y="1023937"/>
            <a:ext cx="2929045" cy="3014663"/>
          </a:xfrm>
          <a:prstGeom prst="rect">
            <a:avLst/>
          </a:prstGeom>
        </p:spPr>
      </p:pic>
    </p:spTree>
    <p:extLst>
      <p:ext uri="{BB962C8B-B14F-4D97-AF65-F5344CB8AC3E}">
        <p14:creationId xmlns:p14="http://schemas.microsoft.com/office/powerpoint/2010/main" val="2943824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GB" dirty="0"/>
              <a:t>Derived types must be completely </a:t>
            </a:r>
            <a:r>
              <a:rPr lang="en-GB" b="1" dirty="0">
                <a:solidFill>
                  <a:schemeClr val="bg1"/>
                </a:solidFill>
              </a:rPr>
              <a:t>substitutable</a:t>
            </a:r>
            <a:r>
              <a:rPr lang="en-GB" dirty="0"/>
              <a:t> for </a:t>
            </a:r>
            <a:br>
              <a:rPr lang="en-GB" dirty="0"/>
            </a:br>
            <a:r>
              <a:rPr lang="en-GB" dirty="0"/>
              <a:t>their base types</a:t>
            </a:r>
          </a:p>
          <a:p>
            <a:r>
              <a:rPr lang="en-US" dirty="0"/>
              <a:t>Derived classes</a:t>
            </a:r>
          </a:p>
          <a:p>
            <a:pPr lvl="1"/>
            <a:r>
              <a:rPr lang="en-US" dirty="0"/>
              <a:t>only </a:t>
            </a:r>
            <a:r>
              <a:rPr lang="en-US" b="1" dirty="0">
                <a:solidFill>
                  <a:schemeClr val="bg1"/>
                </a:solidFill>
              </a:rPr>
              <a:t>extend</a:t>
            </a:r>
            <a:r>
              <a:rPr lang="en-US" dirty="0"/>
              <a:t> functionalities of the base class</a:t>
            </a:r>
          </a:p>
          <a:p>
            <a:pPr lvl="1"/>
            <a:r>
              <a:rPr lang="en-US" dirty="0"/>
              <a:t>must </a:t>
            </a:r>
            <a:r>
              <a:rPr lang="en-US" b="1" dirty="0">
                <a:solidFill>
                  <a:schemeClr val="bg1"/>
                </a:solidFill>
              </a:rPr>
              <a:t>not</a:t>
            </a:r>
            <a:r>
              <a:rPr lang="en-US" dirty="0"/>
              <a:t> remove </a:t>
            </a:r>
            <a:r>
              <a:rPr lang="en-US" b="1" dirty="0">
                <a:solidFill>
                  <a:schemeClr val="bg1"/>
                </a:solidFill>
              </a:rPr>
              <a:t>base</a:t>
            </a:r>
            <a:r>
              <a:rPr lang="en-US" dirty="0"/>
              <a:t> class </a:t>
            </a:r>
            <a:r>
              <a:rPr lang="en-US" b="1" dirty="0">
                <a:solidFill>
                  <a:schemeClr val="bg1"/>
                </a:solidFill>
              </a:rPr>
              <a:t>behavior</a:t>
            </a:r>
          </a:p>
        </p:txBody>
      </p:sp>
      <p:sp>
        <p:nvSpPr>
          <p:cNvPr id="4" name="Title 3">
            <a:extLst>
              <a:ext uri="{FF2B5EF4-FFF2-40B4-BE49-F238E27FC236}">
                <a16:creationId xmlns:a16="http://schemas.microsoft.com/office/drawing/2014/main" xmlns="" id="{06D7145C-C977-4A65-B11E-E229A3CD9263}"/>
              </a:ext>
            </a:extLst>
          </p:cNvPr>
          <p:cNvSpPr>
            <a:spLocks noGrp="1"/>
          </p:cNvSpPr>
          <p:nvPr>
            <p:ph type="title"/>
          </p:nvPr>
        </p:nvSpPr>
        <p:spPr/>
        <p:txBody>
          <a:bodyPr/>
          <a:lstStyle/>
          <a:p>
            <a:r>
              <a:rPr lang="en-US" dirty="0"/>
              <a:t>LSP - Substitutability</a:t>
            </a:r>
          </a:p>
        </p:txBody>
      </p:sp>
      <p:sp>
        <p:nvSpPr>
          <p:cNvPr id="2" name="Slide Number Placeholder 1">
            <a:extLst>
              <a:ext uri="{FF2B5EF4-FFF2-40B4-BE49-F238E27FC236}">
                <a16:creationId xmlns:a16="http://schemas.microsoft.com/office/drawing/2014/main" xmlns="" id="{A649DFDF-C8A3-49EA-855F-5BA4290B9E2E}"/>
              </a:ext>
            </a:extLst>
          </p:cNvPr>
          <p:cNvSpPr>
            <a:spLocks noGrp="1"/>
          </p:cNvSpPr>
          <p:nvPr>
            <p:ph type="sldNum" sz="quarter" idx="13"/>
          </p:nvPr>
        </p:nvSpPr>
        <p:spPr/>
        <p:txBody>
          <a:bodyPr/>
          <a:lstStyle/>
          <a:p>
            <a:fld id="{C014DD1E-5D91-48A3-AD6D-45FBA980D106}" type="slidenum">
              <a:rPr lang="en-US" smtClean="0"/>
              <a:pPr/>
              <a:t>24</a:t>
            </a:fld>
            <a:endParaRPr lang="en-US" dirty="0"/>
          </a:p>
        </p:txBody>
      </p:sp>
      <p:sp>
        <p:nvSpPr>
          <p:cNvPr id="9" name="Rectangle 8">
            <a:extLst>
              <a:ext uri="{FF2B5EF4-FFF2-40B4-BE49-F238E27FC236}">
                <a16:creationId xmlns:a16="http://schemas.microsoft.com/office/drawing/2014/main" xmlns="" id="{E3E46120-AD32-4586-B498-97E90E49A0A6}"/>
              </a:ext>
            </a:extLst>
          </p:cNvPr>
          <p:cNvSpPr>
            <a:spLocks noChangeArrowheads="1"/>
          </p:cNvSpPr>
          <p:nvPr/>
        </p:nvSpPr>
        <p:spPr bwMode="auto">
          <a:xfrm>
            <a:off x="2835557" y="4463045"/>
            <a:ext cx="6769099"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anose="020B0609020204030204" pitchFamily="49" charset="0"/>
              </a:rPr>
              <a:t>Student </a:t>
            </a:r>
            <a:r>
              <a:rPr lang="en-US" sz="2800" b="1" noProof="1">
                <a:solidFill>
                  <a:schemeClr val="bg1"/>
                </a:solidFill>
                <a:latin typeface="Consolas" panose="020B0609020204030204" pitchFamily="49" charset="0"/>
              </a:rPr>
              <a:t>IS-SUBSTITUTED-FOR</a:t>
            </a:r>
            <a:r>
              <a:rPr lang="en-US" sz="2800" b="1" noProof="1">
                <a:latin typeface="Consolas" panose="020B0609020204030204" pitchFamily="49" charset="0"/>
              </a:rPr>
              <a:t> Person</a:t>
            </a:r>
          </a:p>
        </p:txBody>
      </p:sp>
    </p:spTree>
    <p:extLst>
      <p:ext uri="{BB962C8B-B14F-4D97-AF65-F5344CB8AC3E}">
        <p14:creationId xmlns:p14="http://schemas.microsoft.com/office/powerpoint/2010/main" val="2068909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methods say </a:t>
            </a:r>
            <a:br>
              <a:rPr lang="en-US" dirty="0"/>
            </a:br>
            <a:r>
              <a:rPr lang="en-US" dirty="0"/>
              <a:t>"I am not implemented"</a:t>
            </a:r>
          </a:p>
          <a:p>
            <a:pPr>
              <a:spcBef>
                <a:spcPts val="1200"/>
              </a:spcBef>
              <a:spcAft>
                <a:spcPts val="1200"/>
              </a:spcAft>
            </a:pPr>
            <a:r>
              <a:rPr lang="en-US" dirty="0"/>
              <a:t>Base class depends on its subtypes</a:t>
            </a:r>
            <a:endParaRPr lang="en-US" dirty="0">
              <a:solidFill>
                <a:schemeClr val="tx2">
                  <a:lumMod val="75000"/>
                </a:schemeClr>
              </a:solidFill>
            </a:endParaRPr>
          </a:p>
          <a:p>
            <a:pPr marL="0" indent="0">
              <a:buNone/>
            </a:pPr>
            <a:endParaRPr lang="en-US" dirty="0"/>
          </a:p>
          <a:p>
            <a:endParaRPr lang="bg-BG" dirty="0"/>
          </a:p>
        </p:txBody>
      </p:sp>
      <p:sp>
        <p:nvSpPr>
          <p:cNvPr id="4" name="Title 3">
            <a:extLst>
              <a:ext uri="{FF2B5EF4-FFF2-40B4-BE49-F238E27FC236}">
                <a16:creationId xmlns:a16="http://schemas.microsoft.com/office/drawing/2014/main" xmlns="" id="{D7543B5B-3E4E-45A9-973E-B938E0E2809C}"/>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xmlns="" id="{54EAE087-3403-4D74-815A-835D19944300}"/>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17609">
            <a:off x="7303909" y="2054780"/>
            <a:ext cx="3991882" cy="1437078"/>
          </a:xfrm>
          <a:prstGeom prst="rect">
            <a:avLst/>
          </a:prstGeom>
        </p:spPr>
      </p:pic>
    </p:spTree>
    <p:extLst>
      <p:ext uri="{BB962C8B-B14F-4D97-AF65-F5344CB8AC3E}">
        <p14:creationId xmlns:p14="http://schemas.microsoft.com/office/powerpoint/2010/main" val="29069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Tell Don’t Ask</a:t>
            </a:r>
            <a:endParaRPr lang="bg-BG" dirty="0"/>
          </a:p>
          <a:p>
            <a:pPr lvl="1"/>
            <a:r>
              <a:rPr lang="en-GB" dirty="0"/>
              <a:t>I</a:t>
            </a:r>
            <a:r>
              <a:rPr lang="en-US" dirty="0"/>
              <a:t>f you need to check what is the object  - move </a:t>
            </a:r>
            <a:br>
              <a:rPr lang="en-US" dirty="0"/>
            </a:br>
            <a:r>
              <a:rPr lang="en-US" dirty="0"/>
              <a:t>the behavior </a:t>
            </a:r>
            <a:r>
              <a:rPr lang="en-US" b="1" dirty="0">
                <a:solidFill>
                  <a:schemeClr val="bg1"/>
                </a:solidFill>
              </a:rPr>
              <a:t>inside the object</a:t>
            </a:r>
          </a:p>
          <a:p>
            <a:r>
              <a:rPr lang="en-US" dirty="0"/>
              <a:t>New Base Class </a:t>
            </a:r>
            <a:r>
              <a:rPr lang="en-US" dirty="0" smtClean="0"/>
              <a:t>– if </a:t>
            </a:r>
            <a:r>
              <a:rPr lang="en-US" b="1" dirty="0" smtClean="0">
                <a:solidFill>
                  <a:schemeClr val="bg1"/>
                </a:solidFill>
              </a:rPr>
              <a:t>two </a:t>
            </a:r>
            <a:r>
              <a:rPr lang="en-US" b="1" dirty="0">
                <a:solidFill>
                  <a:schemeClr val="bg1"/>
                </a:solidFill>
              </a:rPr>
              <a:t>classes </a:t>
            </a:r>
            <a:r>
              <a:rPr lang="en-US" dirty="0"/>
              <a:t>share </a:t>
            </a:r>
            <a:r>
              <a:rPr lang="en-US" dirty="0" smtClean="0"/>
              <a:t>a common behavior, </a:t>
            </a:r>
            <a:r>
              <a:rPr lang="en-US" dirty="0"/>
              <a:t>but are </a:t>
            </a:r>
            <a:r>
              <a:rPr lang="en-US" dirty="0" smtClean="0"/>
              <a:t>not substitutable, create </a:t>
            </a:r>
            <a:r>
              <a:rPr lang="en-US" dirty="0"/>
              <a:t>a </a:t>
            </a:r>
            <a:r>
              <a:rPr lang="en-US" dirty="0" smtClean="0"/>
              <a:t>third, </a:t>
            </a:r>
            <a:r>
              <a:rPr lang="en-US" dirty="0"/>
              <a:t>from which </a:t>
            </a:r>
            <a:r>
              <a:rPr lang="en-US" b="1" dirty="0">
                <a:solidFill>
                  <a:schemeClr val="bg1"/>
                </a:solidFill>
              </a:rPr>
              <a:t>both derive </a:t>
            </a:r>
          </a:p>
          <a:p>
            <a:r>
              <a:rPr lang="en-US" dirty="0"/>
              <a:t>There </a:t>
            </a:r>
            <a:r>
              <a:rPr lang="en-US" b="1" dirty="0">
                <a:solidFill>
                  <a:schemeClr val="bg1"/>
                </a:solidFill>
              </a:rPr>
              <a:t>shouldn’t</a:t>
            </a:r>
            <a:r>
              <a:rPr lang="en-US" dirty="0"/>
              <a:t> be any </a:t>
            </a:r>
            <a:r>
              <a:rPr lang="en-US" b="1" dirty="0">
                <a:solidFill>
                  <a:schemeClr val="bg1"/>
                </a:solidFill>
              </a:rPr>
              <a:t>virtual methods </a:t>
            </a:r>
            <a:r>
              <a:rPr lang="en-US" dirty="0"/>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xmlns="" id="{109CB44F-BE5D-4163-BA86-97BF948A509B}"/>
              </a:ext>
            </a:extLst>
          </p:cNvPr>
          <p:cNvSpPr>
            <a:spLocks noGrp="1"/>
          </p:cNvSpPr>
          <p:nvPr>
            <p:ph type="title"/>
          </p:nvPr>
        </p:nvSpPr>
        <p:spPr/>
        <p:txBody>
          <a:bodyPr>
            <a:normAutofit/>
          </a:bodyPr>
          <a:lstStyle/>
          <a:p>
            <a:r>
              <a:rPr lang="en-US" dirty="0" smtClean="0"/>
              <a:t>LSP</a:t>
            </a:r>
            <a:r>
              <a:rPr lang="en-US" dirty="0" smtClean="0"/>
              <a:t> </a:t>
            </a:r>
            <a:r>
              <a:rPr lang="en-US" dirty="0"/>
              <a:t>– Approaches</a:t>
            </a:r>
          </a:p>
        </p:txBody>
      </p:sp>
      <p:sp>
        <p:nvSpPr>
          <p:cNvPr id="2" name="Slide Number Placeholder 1">
            <a:extLst>
              <a:ext uri="{FF2B5EF4-FFF2-40B4-BE49-F238E27FC236}">
                <a16:creationId xmlns:a16="http://schemas.microsoft.com/office/drawing/2014/main" xmlns="" id="{39834535-0755-4257-8843-4D9C00CF0B0D}"/>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42799981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solidFill>
                  <a:schemeClr val="tx2"/>
                </a:solidFill>
              </a:rPr>
              <a:t>Interface Segregation</a:t>
            </a:r>
            <a:endParaRPr lang="bg-BG" dirty="0"/>
          </a:p>
        </p:txBody>
      </p:sp>
      <p:pic>
        <p:nvPicPr>
          <p:cNvPr id="8" name="Picture 7" descr="A circuit board&#10;&#10;Description generated with very high confidence">
            <a:extLst>
              <a:ext uri="{FF2B5EF4-FFF2-40B4-BE49-F238E27FC236}">
                <a16:creationId xmlns:a16="http://schemas.microsoft.com/office/drawing/2014/main" xmlns=""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472" y="914400"/>
            <a:ext cx="3611055" cy="3467100"/>
          </a:xfrm>
          <a:prstGeom prst="ellipse">
            <a:avLst/>
          </a:prstGeom>
          <a:ln>
            <a:noFill/>
          </a:ln>
          <a:effectLst>
            <a:softEdge rad="112500"/>
          </a:effectLst>
        </p:spPr>
      </p:pic>
    </p:spTree>
    <p:extLst>
      <p:ext uri="{BB962C8B-B14F-4D97-AF65-F5344CB8AC3E}">
        <p14:creationId xmlns:p14="http://schemas.microsoft.com/office/powerpoint/2010/main" val="8505175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3600" dirty="0"/>
              <a:t>Segregate interfaces</a:t>
            </a:r>
          </a:p>
          <a:p>
            <a:pPr lvl="1"/>
            <a:r>
              <a:rPr lang="en-US" sz="3600" dirty="0"/>
              <a:t>Prefer </a:t>
            </a:r>
            <a:r>
              <a:rPr lang="en-US" sz="3600" b="1" dirty="0">
                <a:solidFill>
                  <a:schemeClr val="bg1"/>
                </a:solidFill>
              </a:rPr>
              <a:t>small</a:t>
            </a:r>
            <a:r>
              <a:rPr lang="en-US" sz="3600" dirty="0"/>
              <a:t>, </a:t>
            </a:r>
            <a:r>
              <a:rPr lang="en-US" sz="3600" b="1" dirty="0">
                <a:solidFill>
                  <a:schemeClr val="bg1"/>
                </a:solidFill>
              </a:rPr>
              <a:t>cohesive</a:t>
            </a:r>
            <a:r>
              <a:rPr lang="en-US" sz="3600" b="1" dirty="0">
                <a:solidFill>
                  <a:schemeClr val="tx2">
                    <a:lumMod val="75000"/>
                  </a:schemeClr>
                </a:solidFill>
              </a:rPr>
              <a:t> </a:t>
            </a:r>
            <a:r>
              <a:rPr lang="en-US" sz="3600" dirty="0"/>
              <a:t>(lean and focused) </a:t>
            </a:r>
            <a:br>
              <a:rPr lang="en-US" sz="3600" dirty="0"/>
            </a:br>
            <a:r>
              <a:rPr lang="en-US" sz="3600" dirty="0"/>
              <a:t>interfaces</a:t>
            </a:r>
          </a:p>
          <a:p>
            <a:pPr lvl="1"/>
            <a:r>
              <a:rPr lang="en-US" sz="3600" dirty="0"/>
              <a:t>Divide "</a:t>
            </a:r>
            <a:r>
              <a:rPr lang="en-US" sz="3600" b="1" dirty="0">
                <a:solidFill>
                  <a:schemeClr val="bg1"/>
                </a:solidFill>
              </a:rPr>
              <a:t>fat</a:t>
            </a:r>
            <a:r>
              <a:rPr lang="en-US" sz="3600" dirty="0"/>
              <a:t>" interfaces into "</a:t>
            </a:r>
            <a:r>
              <a:rPr lang="en-US" sz="3600" b="1" dirty="0">
                <a:solidFill>
                  <a:schemeClr val="bg1"/>
                </a:solidFill>
              </a:rPr>
              <a:t>role</a:t>
            </a:r>
            <a:r>
              <a:rPr lang="en-US" sz="3600" dirty="0"/>
              <a:t>" interfaces</a:t>
            </a:r>
          </a:p>
          <a:p>
            <a:endParaRPr lang="bg-BG" dirty="0"/>
          </a:p>
        </p:txBody>
      </p:sp>
      <p:sp>
        <p:nvSpPr>
          <p:cNvPr id="2" name="Title 1"/>
          <p:cNvSpPr>
            <a:spLocks noGrp="1"/>
          </p:cNvSpPr>
          <p:nvPr>
            <p:ph type="title"/>
          </p:nvPr>
        </p:nvSpPr>
        <p:spPr/>
        <p:txBody>
          <a:bodyPr/>
          <a:lstStyle/>
          <a:p>
            <a:r>
              <a:rPr lang="en-US" dirty="0"/>
              <a:t>What is Interface Segregation?</a:t>
            </a:r>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8" name="Rectangle 7"/>
          <p:cNvSpPr>
            <a:spLocks noChangeArrowheads="1"/>
          </p:cNvSpPr>
          <p:nvPr/>
        </p:nvSpPr>
        <p:spPr bwMode="auto">
          <a:xfrm>
            <a:off x="2204768" y="3983272"/>
            <a:ext cx="9651207" cy="1488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r>
              <a:rPr lang="en-GB" sz="2800" b="1" noProof="1">
                <a:solidFill>
                  <a:schemeClr val="bg1"/>
                </a:solidFill>
                <a:latin typeface="Consolas" pitchFamily="49" charset="0"/>
                <a:cs typeface="Consolas" pitchFamily="49" charset="0"/>
              </a:rPr>
              <a:t>Clients</a:t>
            </a:r>
            <a:r>
              <a:rPr lang="en-GB" sz="2800" b="1" noProof="1">
                <a:solidFill>
                  <a:schemeClr val="tx2"/>
                </a:solidFill>
                <a:latin typeface="Consolas" pitchFamily="49" charset="0"/>
                <a:cs typeface="Consolas" pitchFamily="49" charset="0"/>
              </a:rPr>
              <a:t> should not be forced to depend </a:t>
            </a:r>
            <a:br>
              <a:rPr lang="en-GB" sz="2800" b="1" noProof="1">
                <a:solidFill>
                  <a:schemeClr val="tx2"/>
                </a:solidFill>
                <a:latin typeface="Consolas" pitchFamily="49" charset="0"/>
                <a:cs typeface="Consolas" pitchFamily="49" charset="0"/>
              </a:rPr>
            </a:br>
            <a:r>
              <a:rPr lang="en-GB" sz="2800" b="1" noProof="1">
                <a:solidFill>
                  <a:schemeClr val="tx2"/>
                </a:solidFill>
                <a:latin typeface="Consolas" pitchFamily="49" charset="0"/>
                <a:cs typeface="Consolas" pitchFamily="49" charset="0"/>
              </a:rPr>
              <a:t>on methods they do not use."</a:t>
            </a:r>
          </a:p>
          <a:p>
            <a:pPr eaLnBrk="0" hangingPunct="0">
              <a:lnSpc>
                <a:spcPct val="110000"/>
              </a:lnSpc>
              <a:buClr>
                <a:schemeClr val="accent5">
                  <a:lumMod val="40000"/>
                  <a:lumOff val="60000"/>
                </a:schemeClr>
              </a:buClr>
              <a:buSzPct val="70000"/>
            </a:pPr>
            <a:r>
              <a:rPr lang="bg-BG" sz="2800" b="1" noProof="1">
                <a:solidFill>
                  <a:schemeClr val="tx2"/>
                </a:solidFill>
                <a:latin typeface="Consolas" pitchFamily="49" charset="0"/>
                <a:cs typeface="Consolas" pitchFamily="49" charset="0"/>
              </a:rPr>
              <a:t>-</a:t>
            </a:r>
            <a:r>
              <a:rPr lang="en-GB" sz="2800" b="1" noProof="1">
                <a:solidFill>
                  <a:schemeClr val="tx2"/>
                </a:solidFill>
                <a:latin typeface="Consolas" pitchFamily="49" charset="0"/>
                <a:cs typeface="Consolas" pitchFamily="49" charset="0"/>
              </a:rPr>
              <a:t> Agile Principles, Patterns and Practices in</a:t>
            </a:r>
            <a:r>
              <a:rPr lang="bg-BG" sz="2800" b="1" noProof="1">
                <a:solidFill>
                  <a:schemeClr val="tx2"/>
                </a:solidFill>
                <a:latin typeface="Consolas" pitchFamily="49" charset="0"/>
                <a:cs typeface="Consolas" pitchFamily="49" charset="0"/>
              </a:rPr>
              <a:t> </a:t>
            </a:r>
            <a:r>
              <a:rPr lang="en-GB" sz="2800" b="1" noProof="1">
                <a:solidFill>
                  <a:schemeClr val="tx2"/>
                </a:solidFill>
                <a:latin typeface="Consolas" pitchFamily="49" charset="0"/>
                <a:cs typeface="Consolas" pitchFamily="49" charset="0"/>
              </a:rPr>
              <a:t>C#</a:t>
            </a:r>
          </a:p>
        </p:txBody>
      </p:sp>
    </p:spTree>
    <p:extLst>
      <p:ext uri="{BB962C8B-B14F-4D97-AF65-F5344CB8AC3E}">
        <p14:creationId xmlns:p14="http://schemas.microsoft.com/office/powerpoint/2010/main" val="1344889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Classes whose interfaces are not cohesive have "fat" interfaces</a:t>
            </a:r>
          </a:p>
        </p:txBody>
      </p:sp>
      <p:sp>
        <p:nvSpPr>
          <p:cNvPr id="2" name="Title 1"/>
          <p:cNvSpPr>
            <a:spLocks noGrp="1"/>
          </p:cNvSpPr>
          <p:nvPr>
            <p:ph type="title"/>
          </p:nvPr>
        </p:nvSpPr>
        <p:spPr/>
        <p:txBody>
          <a:bodyPr/>
          <a:lstStyle/>
          <a:p>
            <a:r>
              <a:rPr lang="en-US"/>
              <a:t>Fat Interfaces</a:t>
            </a:r>
            <a:endParaRPr lang="en-US"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29</a:t>
            </a:fld>
            <a:endParaRPr lang="en-US" dirty="0"/>
          </a:p>
        </p:txBody>
      </p:sp>
      <p:sp>
        <p:nvSpPr>
          <p:cNvPr id="10" name="Rectangle 9"/>
          <p:cNvSpPr>
            <a:spLocks noChangeArrowheads="1"/>
          </p:cNvSpPr>
          <p:nvPr/>
        </p:nvSpPr>
        <p:spPr bwMode="auto">
          <a:xfrm>
            <a:off x="636130" y="1992923"/>
            <a:ext cx="8383583" cy="19620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interface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
        <p:nvSpPr>
          <p:cNvPr id="6" name="Rectangle 5"/>
          <p:cNvSpPr>
            <a:spLocks noChangeArrowheads="1"/>
          </p:cNvSpPr>
          <p:nvPr/>
        </p:nvSpPr>
        <p:spPr bwMode="auto">
          <a:xfrm>
            <a:off x="636130" y="4273888"/>
            <a:ext cx="8383583" cy="23360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class </a:t>
            </a:r>
            <a:r>
              <a:rPr lang="en-GB" sz="2700" b="1" noProof="1">
                <a:solidFill>
                  <a:schemeClr val="bg1"/>
                </a:solidFill>
                <a:latin typeface="Consolas" pitchFamily="49" charset="0"/>
                <a:cs typeface="Consolas" pitchFamily="49" charset="0"/>
              </a:rPr>
              <a:t>Robot</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 { …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 </a:t>
            </a:r>
          </a:p>
          <a:p>
            <a:pPr eaLnBrk="0" hangingPunct="0">
              <a:lnSpc>
                <a:spcPct val="90000"/>
              </a:lnSpc>
              <a:buClr>
                <a:schemeClr val="accent5">
                  <a:lumMod val="40000"/>
                  <a:lumOff val="60000"/>
                </a:schemeClr>
              </a:buClr>
              <a:buSzPct val="70000"/>
            </a:pP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throw</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new NotImplementedException()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Tree>
    <p:extLst>
      <p:ext uri="{BB962C8B-B14F-4D97-AF65-F5344CB8AC3E}">
        <p14:creationId xmlns:p14="http://schemas.microsoft.com/office/powerpoint/2010/main" val="897559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234465"/>
              </a:solidFill>
              <a:effectLst/>
              <a:uLnTx/>
              <a:uFillTx/>
              <a:latin typeface="Calibri" panose="020F0502020204030204"/>
              <a:ea typeface="+mn-ea"/>
              <a:cs typeface="+mn-cs"/>
            </a:endParaRPr>
          </a:p>
        </p:txBody>
      </p:sp>
      <p:sp>
        <p:nvSpPr>
          <p:cNvPr id="9" name="Content Placeholder 2"/>
          <p:cNvSpPr txBox="1">
            <a:spLocks/>
          </p:cNvSpPr>
          <p:nvPr/>
        </p:nvSpPr>
        <p:spPr>
          <a:xfrm>
            <a:off x="173037" y="1347788"/>
            <a:ext cx="11804650" cy="537368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endParaRPr kumimoji="0" lang="bg-BG" sz="3398" b="1" i="0" u="none" strike="noStrike" kern="1200" cap="none" spc="0" normalizeH="0" baseline="0" noProof="0" dirty="0">
              <a:ln>
                <a:noFill/>
              </a:ln>
              <a:solidFill>
                <a:srgbClr val="234465"/>
              </a:solidFill>
              <a:effectLst/>
              <a:uLnTx/>
              <a:uFillTx/>
              <a:latin typeface="Calibri" panose="020F0502020204030204"/>
              <a:ea typeface="+mn-ea"/>
              <a:cs typeface="+mn-cs"/>
            </a:endParaRPr>
          </a:p>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r>
              <a:rPr kumimoji="0" lang="en-US" sz="7200" b="1" i="0" u="sng" strike="noStrike" kern="1200" cap="none" spc="0" normalizeH="0" baseline="0" noProof="0" dirty="0">
                <a:ln>
                  <a:noFill/>
                </a:ln>
                <a:solidFill>
                  <a:srgbClr val="FFA000"/>
                </a:solidFill>
                <a:effectLst/>
                <a:uLnTx/>
                <a:uFillTx/>
                <a:latin typeface="Calibri" panose="020F0502020204030204"/>
                <a:ea typeface="+mn-ea"/>
                <a:cs typeface="+mn-cs"/>
              </a:rPr>
              <a:t>sli.do</a:t>
            </a:r>
            <a: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t/>
            </a:r>
            <a:b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br>
            <a:r>
              <a:rPr kumimoji="0" lang="en-US" sz="11500" b="1" i="0" u="none" strike="noStrike" kern="1200" cap="none" spc="0" normalizeH="0" baseline="0" noProof="0" dirty="0">
                <a:ln>
                  <a:noFill/>
                </a:ln>
                <a:solidFill>
                  <a:srgbClr val="234465"/>
                </a:solidFill>
                <a:effectLst/>
                <a:uLnTx/>
                <a:uFillTx/>
                <a:latin typeface="Calibri" panose="020F0502020204030204"/>
                <a:ea typeface="+mn-ea"/>
                <a:cs typeface="+mn-cs"/>
              </a:rPr>
              <a:t>#</a:t>
            </a:r>
            <a:r>
              <a:rPr kumimoji="0" lang="en-US" sz="11500" b="1" i="0" u="none" strike="noStrike" kern="1200" cap="none" spc="0" normalizeH="0" baseline="0" noProof="1">
                <a:ln>
                  <a:noFill/>
                </a:ln>
                <a:solidFill>
                  <a:srgbClr val="234465"/>
                </a:solidFill>
                <a:effectLst/>
                <a:uLnTx/>
                <a:uFillTx/>
                <a:latin typeface="Calibri" panose="020F0502020204030204"/>
                <a:ea typeface="+mn-ea"/>
                <a:cs typeface="+mn-cs"/>
              </a:rPr>
              <a:t>fund-csharp</a:t>
            </a:r>
            <a:endParaRPr kumimoji="0" lang="en-US" sz="3398" b="0" i="0" u="none" strike="noStrike" kern="1200" cap="none" spc="0" normalizeH="0" baseline="0" noProof="1">
              <a:ln>
                <a:noFill/>
              </a:ln>
              <a:solidFill>
                <a:srgbClr val="2344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45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Not</a:t>
            </a:r>
            <a:r>
              <a:rPr lang="en-US" b="1" dirty="0">
                <a:solidFill>
                  <a:schemeClr val="tx2">
                    <a:lumMod val="75000"/>
                  </a:schemeClr>
                </a:solidFill>
              </a:rPr>
              <a:t> </a:t>
            </a:r>
            <a:r>
              <a:rPr lang="en-US" b="1" dirty="0">
                <a:solidFill>
                  <a:schemeClr val="bg1"/>
                </a:solidFill>
              </a:rPr>
              <a:t>implemented</a:t>
            </a:r>
            <a:r>
              <a:rPr lang="en-US" b="1" dirty="0">
                <a:solidFill>
                  <a:schemeClr val="tx2">
                    <a:lumMod val="75000"/>
                  </a:schemeClr>
                </a:solidFill>
              </a:rPr>
              <a:t> </a:t>
            </a:r>
            <a:r>
              <a:rPr lang="en-US" dirty="0"/>
              <a:t>methods</a:t>
            </a:r>
          </a:p>
          <a:p>
            <a:r>
              <a:rPr lang="en-US" dirty="0" smtClean="0"/>
              <a:t>A Client </a:t>
            </a:r>
            <a:r>
              <a:rPr lang="en-US" dirty="0"/>
              <a:t>references a </a:t>
            </a:r>
            <a:r>
              <a:rPr lang="en-US" dirty="0" smtClean="0"/>
              <a:t>class, </a:t>
            </a:r>
            <a:r>
              <a:rPr lang="en-US" dirty="0"/>
              <a:t>but only </a:t>
            </a:r>
            <a:r>
              <a:rPr lang="en-US" dirty="0" smtClean="0"/>
              <a:t>uses a </a:t>
            </a:r>
            <a:r>
              <a:rPr lang="en-US" b="1" dirty="0">
                <a:solidFill>
                  <a:schemeClr val="bg1"/>
                </a:solidFill>
              </a:rPr>
              <a:t>small</a:t>
            </a:r>
            <a:r>
              <a:rPr lang="en-US" b="1" dirty="0">
                <a:solidFill>
                  <a:schemeClr val="tx2">
                    <a:lumMod val="75000"/>
                  </a:schemeClr>
                </a:solidFill>
              </a:rPr>
              <a:t> </a:t>
            </a:r>
            <a:r>
              <a:rPr lang="en-US" b="1" dirty="0">
                <a:solidFill>
                  <a:schemeClr val="bg1"/>
                </a:solidFill>
              </a:rPr>
              <a:t>portion</a:t>
            </a:r>
            <a:r>
              <a:rPr lang="en-US" b="1" dirty="0">
                <a:solidFill>
                  <a:schemeClr val="tx2">
                    <a:lumMod val="75000"/>
                  </a:schemeClr>
                </a:solidFill>
              </a:rPr>
              <a:t> </a:t>
            </a:r>
            <a:r>
              <a:rPr lang="en-US" dirty="0"/>
              <a:t>of it</a:t>
            </a:r>
          </a:p>
          <a:p>
            <a:endParaRPr lang="en-US" dirty="0"/>
          </a:p>
          <a:p>
            <a:endParaRPr lang="en-US" dirty="0"/>
          </a:p>
          <a:p>
            <a:pPr lvl="1"/>
            <a:endParaRPr lang="en-US" dirty="0"/>
          </a:p>
          <a:p>
            <a:endParaRPr lang="bg-BG" dirty="0"/>
          </a:p>
        </p:txBody>
      </p:sp>
      <p:sp>
        <p:nvSpPr>
          <p:cNvPr id="4" name="Title 3">
            <a:extLst>
              <a:ext uri="{FF2B5EF4-FFF2-40B4-BE49-F238E27FC236}">
                <a16:creationId xmlns:a16="http://schemas.microsoft.com/office/drawing/2014/main" xmlns="" id="{1D25D454-177A-42B3-9469-71D556433A0C}"/>
              </a:ext>
            </a:extLst>
          </p:cNvPr>
          <p:cNvSpPr>
            <a:spLocks noGrp="1"/>
          </p:cNvSpPr>
          <p:nvPr>
            <p:ph type="title"/>
          </p:nvPr>
        </p:nvSpPr>
        <p:spPr/>
        <p:txBody>
          <a:bodyPr/>
          <a:lstStyle/>
          <a:p>
            <a:r>
              <a:rPr lang="en-US"/>
              <a:t>Design Smells - Violations</a:t>
            </a:r>
            <a:endParaRPr lang="en-US" dirty="0"/>
          </a:p>
        </p:txBody>
      </p:sp>
      <p:sp>
        <p:nvSpPr>
          <p:cNvPr id="2" name="Slide Number Placeholder 1">
            <a:extLst>
              <a:ext uri="{FF2B5EF4-FFF2-40B4-BE49-F238E27FC236}">
                <a16:creationId xmlns:a16="http://schemas.microsoft.com/office/drawing/2014/main" xmlns="" id="{31C5E177-2031-4C24-8DA5-9F3E3716562C}"/>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30</a:t>
            </a:fld>
            <a:endParaRPr lang="en-US" dirty="0"/>
          </a:p>
        </p:txBody>
      </p:sp>
      <p:sp>
        <p:nvSpPr>
          <p:cNvPr id="7" name="Rectangle 6">
            <a:extLst>
              <a:ext uri="{FF2B5EF4-FFF2-40B4-BE49-F238E27FC236}">
                <a16:creationId xmlns:a16="http://schemas.microsoft.com/office/drawing/2014/main" xmlns="" id="{2D386AF7-721C-4539-84D9-2373A07A7407}"/>
              </a:ext>
            </a:extLst>
          </p:cNvPr>
          <p:cNvSpPr>
            <a:spLocks noChangeArrowheads="1"/>
          </p:cNvSpPr>
          <p:nvPr/>
        </p:nvSpPr>
        <p:spPr bwMode="auto">
          <a:xfrm>
            <a:off x="752190" y="2629091"/>
            <a:ext cx="7578621" cy="206210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bg-BG" sz="3200" b="1" dirty="0">
                <a:latin typeface="Consolas" panose="020B0609020204030204" pitchFamily="49" charset="0"/>
              </a:rPr>
              <a:t>"</a:t>
            </a:r>
            <a:r>
              <a:rPr lang="en-US" sz="3200" b="1" dirty="0">
                <a:latin typeface="Consolas" panose="020B0609020204030204" pitchFamily="49" charset="0"/>
              </a:rPr>
              <a:t>Abstraction is </a:t>
            </a:r>
            <a:r>
              <a:rPr lang="en-US" sz="3200" b="1" dirty="0">
                <a:solidFill>
                  <a:schemeClr val="bg1"/>
                </a:solidFill>
                <a:latin typeface="Consolas" panose="020B0609020204030204" pitchFamily="49" charset="0"/>
              </a:rPr>
              <a:t>elimination</a:t>
            </a:r>
            <a:r>
              <a:rPr lang="en-US" sz="3200" b="1" dirty="0">
                <a:latin typeface="Consolas" panose="020B0609020204030204" pitchFamily="49" charset="0"/>
              </a:rPr>
              <a:t> </a:t>
            </a:r>
          </a:p>
          <a:p>
            <a:r>
              <a:rPr lang="en-US" sz="3200" b="1" dirty="0">
                <a:latin typeface="Consolas" panose="020B0609020204030204" pitchFamily="49" charset="0"/>
              </a:rPr>
              <a:t>of the </a:t>
            </a:r>
            <a:r>
              <a:rPr lang="en-US" sz="3200" b="1" dirty="0">
                <a:solidFill>
                  <a:schemeClr val="bg1"/>
                </a:solidFill>
                <a:latin typeface="Consolas" panose="020B0609020204030204" pitchFamily="49" charset="0"/>
              </a:rPr>
              <a:t>irrelevant</a:t>
            </a:r>
            <a:r>
              <a:rPr lang="en-US" sz="3200" b="1" dirty="0">
                <a:latin typeface="Consolas" panose="020B0609020204030204" pitchFamily="49" charset="0"/>
              </a:rPr>
              <a:t> and </a:t>
            </a:r>
          </a:p>
          <a:p>
            <a:r>
              <a:rPr lang="en-US" sz="3200" b="1" dirty="0">
                <a:solidFill>
                  <a:schemeClr val="bg1"/>
                </a:solidFill>
                <a:latin typeface="Consolas" panose="020B0609020204030204" pitchFamily="49" charset="0"/>
              </a:rPr>
              <a:t>amplification</a:t>
            </a:r>
            <a:r>
              <a:rPr lang="en-US" sz="3200" b="1" dirty="0">
                <a:latin typeface="Consolas" panose="020B0609020204030204" pitchFamily="49" charset="0"/>
              </a:rPr>
              <a:t> of the </a:t>
            </a:r>
            <a:r>
              <a:rPr lang="en-US" sz="3200" b="1" dirty="0">
                <a:solidFill>
                  <a:schemeClr val="bg1"/>
                </a:solidFill>
                <a:latin typeface="Consolas" panose="020B0609020204030204" pitchFamily="49" charset="0"/>
              </a:rPr>
              <a:t>essential</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4514280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What does the client </a:t>
            </a:r>
            <a:r>
              <a:rPr lang="en-US" b="1" dirty="0">
                <a:solidFill>
                  <a:schemeClr val="bg1"/>
                </a:solidFill>
              </a:rPr>
              <a:t>see</a:t>
            </a:r>
            <a:r>
              <a:rPr lang="en-US" dirty="0"/>
              <a:t> and </a:t>
            </a:r>
            <a:r>
              <a:rPr lang="en-US" b="1" dirty="0">
                <a:solidFill>
                  <a:schemeClr val="bg1"/>
                </a:solidFill>
              </a:rPr>
              <a:t>use</a:t>
            </a:r>
            <a:r>
              <a:rPr lang="en-US" dirty="0"/>
              <a:t>?</a:t>
            </a:r>
          </a:p>
          <a:p>
            <a:r>
              <a:rPr lang="en-US" dirty="0"/>
              <a:t>The "</a:t>
            </a:r>
            <a:r>
              <a:rPr lang="en-US" b="1" dirty="0">
                <a:solidFill>
                  <a:schemeClr val="bg1"/>
                </a:solidFill>
              </a:rPr>
              <a:t>fat</a:t>
            </a:r>
            <a:r>
              <a:rPr lang="en-US" dirty="0"/>
              <a:t>" interfaces implement a </a:t>
            </a:r>
            <a:r>
              <a:rPr lang="en-US" b="1" dirty="0">
                <a:solidFill>
                  <a:schemeClr val="bg1"/>
                </a:solidFill>
              </a:rPr>
              <a:t>number</a:t>
            </a:r>
            <a:r>
              <a:rPr lang="en-US" b="1" dirty="0">
                <a:solidFill>
                  <a:schemeClr val="tx2">
                    <a:lumMod val="75000"/>
                  </a:schemeClr>
                </a:solidFill>
              </a:rPr>
              <a:t> </a:t>
            </a:r>
            <a:r>
              <a:rPr lang="en-US" b="1" dirty="0">
                <a:solidFill>
                  <a:schemeClr val="bg1"/>
                </a:solidFill>
              </a:rPr>
              <a:t>of</a:t>
            </a:r>
            <a:r>
              <a:rPr lang="en-US" b="1" dirty="0">
                <a:solidFill>
                  <a:schemeClr val="tx2">
                    <a:lumMod val="75000"/>
                  </a:schemeClr>
                </a:solidFill>
              </a:rPr>
              <a:t> </a:t>
            </a:r>
            <a:r>
              <a:rPr lang="en-US" b="1" dirty="0">
                <a:solidFill>
                  <a:schemeClr val="bg1"/>
                </a:solidFill>
              </a:rPr>
              <a:t>small</a:t>
            </a:r>
            <a:r>
              <a:rPr lang="en-US" b="1" dirty="0">
                <a:solidFill>
                  <a:schemeClr val="tx2">
                    <a:lumMod val="75000"/>
                  </a:schemeClr>
                </a:solidFill>
              </a:rPr>
              <a:t> </a:t>
            </a:r>
            <a:r>
              <a:rPr lang="en-US" dirty="0"/>
              <a:t>interfaces </a:t>
            </a:r>
            <a:br>
              <a:rPr lang="en-US" dirty="0"/>
            </a:br>
            <a:r>
              <a:rPr lang="en-US" dirty="0"/>
              <a:t>with just what you need</a:t>
            </a:r>
          </a:p>
          <a:p>
            <a:r>
              <a:rPr lang="en-US" dirty="0"/>
              <a:t>All</a:t>
            </a:r>
            <a:r>
              <a:rPr lang="en-US" dirty="0">
                <a:solidFill>
                  <a:schemeClr val="tx2">
                    <a:lumMod val="75000"/>
                  </a:schemeClr>
                </a:solidFill>
              </a:rPr>
              <a:t> </a:t>
            </a:r>
            <a:r>
              <a:rPr lang="en-US" b="1" dirty="0">
                <a:solidFill>
                  <a:schemeClr val="bg1"/>
                </a:solidFill>
              </a:rPr>
              <a:t>public</a:t>
            </a:r>
            <a:r>
              <a:rPr lang="en-US" b="1" dirty="0">
                <a:solidFill>
                  <a:schemeClr val="tx2">
                    <a:lumMod val="75000"/>
                  </a:schemeClr>
                </a:solidFill>
              </a:rPr>
              <a:t> </a:t>
            </a:r>
            <a:r>
              <a:rPr lang="en-US" b="1" dirty="0">
                <a:solidFill>
                  <a:schemeClr val="bg1"/>
                </a:solidFill>
              </a:rPr>
              <a:t>members</a:t>
            </a:r>
            <a:r>
              <a:rPr lang="en-US" b="1" dirty="0">
                <a:solidFill>
                  <a:schemeClr val="tx2">
                    <a:lumMod val="75000"/>
                  </a:schemeClr>
                </a:solidFill>
              </a:rPr>
              <a:t> </a:t>
            </a:r>
            <a:r>
              <a:rPr lang="en-US" dirty="0"/>
              <a:t>of a class divided in </a:t>
            </a:r>
            <a:r>
              <a:rPr lang="en-US" b="1" dirty="0">
                <a:solidFill>
                  <a:schemeClr val="bg1"/>
                </a:solidFill>
              </a:rPr>
              <a:t>separate</a:t>
            </a:r>
            <a:r>
              <a:rPr lang="en-US" b="1" dirty="0">
                <a:solidFill>
                  <a:schemeClr val="tx2">
                    <a:lumMod val="75000"/>
                  </a:schemeClr>
                </a:solidFill>
              </a:rPr>
              <a:t> </a:t>
            </a:r>
            <a:r>
              <a:rPr lang="en-US" b="1" dirty="0">
                <a:solidFill>
                  <a:schemeClr val="bg1"/>
                </a:solidFill>
              </a:rPr>
              <a:t>classes</a:t>
            </a:r>
            <a:r>
              <a:rPr lang="en-US" b="1" dirty="0">
                <a:solidFill>
                  <a:schemeClr val="tx2">
                    <a:lumMod val="75000"/>
                  </a:schemeClr>
                </a:solidFill>
              </a:rPr>
              <a:t> </a:t>
            </a:r>
            <a:br>
              <a:rPr lang="en-US" b="1" dirty="0">
                <a:solidFill>
                  <a:schemeClr val="tx2">
                    <a:lumMod val="75000"/>
                  </a:schemeClr>
                </a:solidFill>
              </a:rPr>
            </a:br>
            <a:r>
              <a:rPr lang="en-US" dirty="0"/>
              <a:t>– </a:t>
            </a:r>
            <a:r>
              <a:rPr lang="en-US" dirty="0" smtClean="0"/>
              <a:t>again, </a:t>
            </a:r>
            <a:r>
              <a:rPr lang="en-US" dirty="0"/>
              <a:t>could be thought of as an interface</a:t>
            </a:r>
          </a:p>
          <a:p>
            <a:r>
              <a:rPr lang="en-US" dirty="0"/>
              <a:t>Let the </a:t>
            </a:r>
            <a:r>
              <a:rPr lang="en-US" b="1" dirty="0">
                <a:solidFill>
                  <a:schemeClr val="bg1"/>
                </a:solidFill>
              </a:rPr>
              <a:t>client</a:t>
            </a:r>
            <a:r>
              <a:rPr lang="en-US" b="1" dirty="0">
                <a:solidFill>
                  <a:schemeClr val="tx2">
                    <a:lumMod val="75000"/>
                  </a:schemeClr>
                </a:solidFill>
              </a:rPr>
              <a:t> </a:t>
            </a:r>
            <a:r>
              <a:rPr lang="en-US" b="1" dirty="0">
                <a:solidFill>
                  <a:schemeClr val="bg1"/>
                </a:solidFill>
              </a:rPr>
              <a:t>define</a:t>
            </a:r>
            <a:r>
              <a:rPr lang="en-US" b="1" dirty="0">
                <a:solidFill>
                  <a:schemeClr val="tx2">
                    <a:lumMod val="75000"/>
                  </a:schemeClr>
                </a:solidFill>
              </a:rPr>
              <a:t> </a:t>
            </a:r>
            <a:r>
              <a:rPr lang="en-US" b="1" dirty="0">
                <a:solidFill>
                  <a:schemeClr val="bg1"/>
                </a:solidFill>
              </a:rPr>
              <a:t>interfaces</a:t>
            </a:r>
            <a:r>
              <a:rPr lang="en-US" dirty="0"/>
              <a:t> –</a:t>
            </a:r>
            <a:r>
              <a:rPr lang="en-US" b="1" dirty="0">
                <a:solidFill>
                  <a:schemeClr val="tx2">
                    <a:lumMod val="75000"/>
                  </a:schemeClr>
                </a:solidFill>
              </a:rPr>
              <a:t> </a:t>
            </a:r>
            <a:r>
              <a:rPr lang="en-US" b="1" dirty="0"/>
              <a:t>"</a:t>
            </a:r>
            <a:r>
              <a:rPr lang="en-US" b="1" dirty="0">
                <a:solidFill>
                  <a:schemeClr val="bg1"/>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xmlns="" id="{682855ED-1963-4083-BD14-E7CEA54E0E58}"/>
              </a:ext>
            </a:extLst>
          </p:cNvPr>
          <p:cNvSpPr>
            <a:spLocks noGrp="1"/>
          </p:cNvSpPr>
          <p:nvPr>
            <p:ph type="title"/>
          </p:nvPr>
        </p:nvSpPr>
        <p:spPr/>
        <p:txBody>
          <a:bodyPr/>
          <a:lstStyle/>
          <a:p>
            <a:r>
              <a:rPr lang="en-US" dirty="0"/>
              <a:t>ISP - Approaches</a:t>
            </a:r>
          </a:p>
        </p:txBody>
      </p:sp>
      <p:sp>
        <p:nvSpPr>
          <p:cNvPr id="2" name="Slide Number Placeholder 1">
            <a:extLst>
              <a:ext uri="{FF2B5EF4-FFF2-40B4-BE49-F238E27FC236}">
                <a16:creationId xmlns:a16="http://schemas.microsoft.com/office/drawing/2014/main" xmlns="" id="{8ED4D2AD-9C9B-4BAC-8DF8-8A837B6090D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31</a:t>
            </a:fld>
            <a:endParaRPr lang="en-US" dirty="0"/>
          </a:p>
        </p:txBody>
      </p:sp>
    </p:spTree>
    <p:extLst>
      <p:ext uri="{BB962C8B-B14F-4D97-AF65-F5344CB8AC3E}">
        <p14:creationId xmlns:p14="http://schemas.microsoft.com/office/powerpoint/2010/main" val="421255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Small and Cohesive "</a:t>
            </a:r>
            <a:r>
              <a:rPr lang="en-GB" b="1" dirty="0">
                <a:solidFill>
                  <a:schemeClr val="bg1"/>
                </a:solidFill>
              </a:rPr>
              <a:t>Role</a:t>
            </a:r>
            <a:r>
              <a:rPr lang="en-GB" dirty="0"/>
              <a:t>" Interfaces</a:t>
            </a:r>
          </a:p>
        </p:txBody>
      </p:sp>
      <p:sp>
        <p:nvSpPr>
          <p:cNvPr id="2" name="Title 1"/>
          <p:cNvSpPr>
            <a:spLocks noGrp="1"/>
          </p:cNvSpPr>
          <p:nvPr>
            <p:ph type="title"/>
          </p:nvPr>
        </p:nvSpPr>
        <p:spPr/>
        <p:txBody>
          <a:bodyPr>
            <a:normAutofit/>
          </a:bodyPr>
          <a:lstStyle/>
          <a:p>
            <a:r>
              <a:rPr lang="en-US" dirty="0"/>
              <a:t>Cohesive Interfaces</a:t>
            </a:r>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32</a:t>
            </a:fld>
            <a:endParaRPr lang="en-US" dirty="0"/>
          </a:p>
        </p:txBody>
      </p:sp>
      <p:sp>
        <p:nvSpPr>
          <p:cNvPr id="10" name="Rectangle 9"/>
          <p:cNvSpPr>
            <a:spLocks noChangeArrowheads="1"/>
          </p:cNvSpPr>
          <p:nvPr/>
        </p:nvSpPr>
        <p:spPr bwMode="auto">
          <a:xfrm>
            <a:off x="772954" y="1872876"/>
            <a:ext cx="6932863" cy="452431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rPr>
              <a:t>I</a:t>
            </a:r>
            <a:r>
              <a:rPr lang="en-GB" sz="2400" b="1" noProof="1">
                <a:solidFill>
                  <a:schemeClr val="bg1"/>
                </a:solidFill>
                <a:latin typeface="Consolas" pitchFamily="49" charset="0"/>
                <a:cs typeface="Consolas" pitchFamily="49" charset="0"/>
              </a:rPr>
              <a:t>Sleeper</a:t>
            </a:r>
            <a:endParaRPr lang="en-GB" sz="2400" b="1" noProof="1">
              <a:solidFill>
                <a:schemeClr val="tx2"/>
              </a:solidFill>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Sleep();</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class </a:t>
            </a:r>
            <a:r>
              <a:rPr lang="en-GB" sz="2400" b="1" noProof="1">
                <a:solidFill>
                  <a:schemeClr val="bg1"/>
                </a:solidFill>
                <a:latin typeface="Consolas" pitchFamily="49" charset="0"/>
                <a:cs typeface="Consolas" pitchFamily="49" charset="0"/>
              </a:rPr>
              <a:t>Robot</a:t>
            </a:r>
            <a:r>
              <a:rPr lang="en-GB" sz="2400" b="1" noProof="1">
                <a:solidFill>
                  <a:schemeClr val="tx2">
                    <a:lumMod val="75000"/>
                  </a:schemeClr>
                </a:solidFill>
                <a:latin typeface="Consolas" pitchFamily="49" charset="0"/>
                <a:cs typeface="Consolas" pitchFamily="49" charset="0"/>
              </a:rPr>
              <a:t> </a:t>
            </a:r>
            <a:r>
              <a:rPr lang="en-GB" sz="2400" b="1" noProof="1">
                <a:latin typeface="Consolas" pitchFamily="49" charset="0"/>
                <a:cs typeface="Consolas" pitchFamily="49" charset="0"/>
              </a:rPr>
              <a:t>:</a:t>
            </a:r>
            <a:r>
              <a:rPr lang="en-GB" sz="2400" b="1" noProof="1">
                <a:solidFill>
                  <a:schemeClr val="tx2">
                    <a:lumMod val="75000"/>
                  </a:schemeClr>
                </a:solidFill>
                <a:latin typeface="Consolas" pitchFamily="49" charset="0"/>
                <a:cs typeface="Consolas" pitchFamily="49" charset="0"/>
              </a:rPr>
              <a:t>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 { </a:t>
            </a:r>
            <a:r>
              <a:rPr lang="en-GB" sz="2400" b="1" i="1" noProof="1">
                <a:solidFill>
                  <a:schemeClr val="accent2"/>
                </a:solidFill>
                <a:latin typeface="Consolas" pitchFamily="49" charset="0"/>
                <a:cs typeface="Consolas" pitchFamily="49" charset="0"/>
              </a:rPr>
              <a:t>// Do some work…</a:t>
            </a:r>
            <a:r>
              <a:rPr lang="en-GB" sz="2400" b="1" i="1" noProof="1">
                <a:latin typeface="Consolas" pitchFamily="49" charset="0"/>
                <a:cs typeface="Consolas" pitchFamily="49" charset="0"/>
              </a:rPr>
              <a:t> </a:t>
            </a: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p:txBody>
      </p:sp>
    </p:spTree>
    <p:extLst>
      <p:ext uri="{BB962C8B-B14F-4D97-AF65-F5344CB8AC3E}">
        <p14:creationId xmlns:p14="http://schemas.microsoft.com/office/powerpoint/2010/main" val="20568189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600" dirty="0"/>
              <a:t>Problem that the </a:t>
            </a:r>
            <a:r>
              <a:rPr lang="en-US" sz="3600" b="1" dirty="0">
                <a:solidFill>
                  <a:schemeClr val="bg1"/>
                </a:solidFill>
              </a:rPr>
              <a:t>Adapter</a:t>
            </a:r>
            <a:r>
              <a:rPr lang="en-US" sz="3600" b="1" dirty="0">
                <a:solidFill>
                  <a:schemeClr val="tx2">
                    <a:lumMod val="75000"/>
                  </a:schemeClr>
                </a:solidFill>
              </a:rPr>
              <a:t> </a:t>
            </a:r>
            <a:r>
              <a:rPr lang="en-US" sz="3600" b="1" dirty="0">
                <a:solidFill>
                  <a:schemeClr val="bg1"/>
                </a:solidFill>
              </a:rPr>
              <a:t>pattern</a:t>
            </a:r>
            <a:r>
              <a:rPr lang="en-US" sz="3600" b="1" dirty="0"/>
              <a:t> </a:t>
            </a:r>
            <a:r>
              <a:rPr lang="en-US" sz="3600" dirty="0"/>
              <a:t>solves</a:t>
            </a:r>
          </a:p>
          <a:p>
            <a:pPr lvl="1">
              <a:buClr>
                <a:schemeClr val="tx1"/>
              </a:buClr>
            </a:pPr>
            <a:r>
              <a:rPr lang="en-US" sz="3600" b="1" dirty="0">
                <a:solidFill>
                  <a:schemeClr val="bg1"/>
                </a:solidFill>
              </a:rPr>
              <a:t>Reusing</a:t>
            </a:r>
            <a:r>
              <a:rPr lang="en-US" sz="3600" dirty="0"/>
              <a:t> classes that do not have  an </a:t>
            </a:r>
            <a:r>
              <a:rPr lang="en-US" sz="3600" b="1" dirty="0">
                <a:solidFill>
                  <a:schemeClr val="bg1"/>
                </a:solidFill>
              </a:rPr>
              <a:t>interface</a:t>
            </a:r>
            <a:r>
              <a:rPr lang="en-US" sz="3600" dirty="0"/>
              <a:t> that  </a:t>
            </a:r>
            <a:br>
              <a:rPr lang="en-US" sz="3600" dirty="0"/>
            </a:br>
            <a:r>
              <a:rPr lang="en-US" sz="3600" dirty="0"/>
              <a:t>a client requires</a:t>
            </a:r>
          </a:p>
          <a:p>
            <a:pPr lvl="1"/>
            <a:r>
              <a:rPr lang="en-US" sz="3600" dirty="0"/>
              <a:t>Making classes with </a:t>
            </a:r>
            <a:r>
              <a:rPr lang="en-US" sz="3600" b="1" dirty="0">
                <a:solidFill>
                  <a:schemeClr val="bg1"/>
                </a:solidFill>
              </a:rPr>
              <a:t>incompatible</a:t>
            </a:r>
            <a:r>
              <a:rPr lang="en-US" sz="3600" dirty="0"/>
              <a:t> interfaces work </a:t>
            </a:r>
            <a:br>
              <a:rPr lang="en-US" sz="3600" dirty="0"/>
            </a:br>
            <a:r>
              <a:rPr lang="en-US" sz="3600" dirty="0"/>
              <a:t>together</a:t>
            </a:r>
          </a:p>
          <a:p>
            <a:pPr lvl="1"/>
            <a:r>
              <a:rPr lang="en-US" sz="3600" dirty="0"/>
              <a:t>Providing </a:t>
            </a:r>
            <a:r>
              <a:rPr lang="en-US" sz="3600" b="1" dirty="0">
                <a:solidFill>
                  <a:schemeClr val="bg1"/>
                </a:solidFill>
              </a:rPr>
              <a:t>an</a:t>
            </a:r>
            <a:r>
              <a:rPr lang="en-US" sz="3600" dirty="0"/>
              <a:t> </a:t>
            </a:r>
            <a:r>
              <a:rPr lang="en-US" sz="3600" b="1" dirty="0">
                <a:solidFill>
                  <a:schemeClr val="bg1"/>
                </a:solidFill>
              </a:rPr>
              <a:t>alternative</a:t>
            </a:r>
            <a:r>
              <a:rPr lang="en-US" sz="3600" dirty="0"/>
              <a:t> interface for a class</a:t>
            </a:r>
          </a:p>
          <a:p>
            <a:pPr marL="377887" lvl="1" indent="0">
              <a:buNone/>
            </a:pPr>
            <a:endParaRPr lang="en-US" dirty="0"/>
          </a:p>
        </p:txBody>
      </p:sp>
      <p:sp>
        <p:nvSpPr>
          <p:cNvPr id="4" name="Title 3">
            <a:extLst>
              <a:ext uri="{FF2B5EF4-FFF2-40B4-BE49-F238E27FC236}">
                <a16:creationId xmlns:a16="http://schemas.microsoft.com/office/drawing/2014/main" xmlns="" id="{7F5D2198-7DE2-4165-B7F6-5DF7FF6D6D97}"/>
              </a:ext>
            </a:extLst>
          </p:cNvPr>
          <p:cNvSpPr>
            <a:spLocks noGrp="1"/>
          </p:cNvSpPr>
          <p:nvPr>
            <p:ph type="title"/>
          </p:nvPr>
        </p:nvSpPr>
        <p:spPr/>
        <p:txBody>
          <a:bodyPr/>
          <a:lstStyle/>
          <a:p>
            <a:r>
              <a:rPr lang="en-US"/>
              <a:t>Adapter Pattern</a:t>
            </a:r>
            <a:endParaRPr lang="en-US" dirty="0"/>
          </a:p>
        </p:txBody>
      </p:sp>
      <p:sp>
        <p:nvSpPr>
          <p:cNvPr id="2" name="Slide Number Placeholder 1">
            <a:extLst>
              <a:ext uri="{FF2B5EF4-FFF2-40B4-BE49-F238E27FC236}">
                <a16:creationId xmlns:a16="http://schemas.microsoft.com/office/drawing/2014/main" xmlns=""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3169610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741139" y="2508928"/>
            <a:ext cx="10716622"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class Adaptee</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public void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    Console.Write</a:t>
            </a:r>
          </a:p>
          <a:p>
            <a:pPr>
              <a:lnSpc>
                <a:spcPct val="90000"/>
              </a:lnSpc>
            </a:pPr>
            <a:r>
              <a:rPr lang="en-US" sz="2800" b="1" dirty="0">
                <a:latin typeface="Consolas" pitchFamily="49" charset="0"/>
                <a:cs typeface="Consolas" pitchFamily="49" charset="0"/>
              </a:rPr>
              <a:t>	("Called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a:t>
            </a:r>
          </a:p>
        </p:txBody>
      </p:sp>
      <p:sp>
        <p:nvSpPr>
          <p:cNvPr id="6" name="Text Placeholder 5"/>
          <p:cNvSpPr>
            <a:spLocks noGrp="1"/>
          </p:cNvSpPr>
          <p:nvPr>
            <p:ph type="body" sz="quarter" idx="10"/>
          </p:nvPr>
        </p:nvSpPr>
        <p:spPr/>
        <p:txBody>
          <a:bodyPr/>
          <a:lstStyle/>
          <a:p>
            <a:r>
              <a:rPr lang="en-US" dirty="0"/>
              <a:t>Convert the </a:t>
            </a:r>
            <a:r>
              <a:rPr lang="en-US" b="1" dirty="0">
                <a:solidFill>
                  <a:schemeClr val="bg1"/>
                </a:solidFill>
              </a:rPr>
              <a:t>incompatible</a:t>
            </a:r>
            <a:r>
              <a:rPr lang="en-US" dirty="0"/>
              <a:t> interface of a class Adaptee into </a:t>
            </a:r>
            <a:br>
              <a:rPr lang="en-US" dirty="0"/>
            </a:br>
            <a:r>
              <a:rPr lang="en-US" dirty="0"/>
              <a:t>another interface – Target, that clients require</a:t>
            </a:r>
          </a:p>
          <a:p>
            <a:endParaRPr lang="bg-BG" dirty="0"/>
          </a:p>
        </p:txBody>
      </p:sp>
      <p:sp>
        <p:nvSpPr>
          <p:cNvPr id="4" name="Title 3">
            <a:extLst>
              <a:ext uri="{FF2B5EF4-FFF2-40B4-BE49-F238E27FC236}">
                <a16:creationId xmlns:a16="http://schemas.microsoft.com/office/drawing/2014/main" xmlns="" id="{7F5D2198-7DE2-4165-B7F6-5DF7FF6D6D97}"/>
              </a:ext>
            </a:extLst>
          </p:cNvPr>
          <p:cNvSpPr>
            <a:spLocks noGrp="1"/>
          </p:cNvSpPr>
          <p:nvPr>
            <p:ph type="title"/>
          </p:nvPr>
        </p:nvSpPr>
        <p:spPr/>
        <p:txBody>
          <a:bodyPr/>
          <a:lstStyle/>
          <a:p>
            <a:r>
              <a:rPr lang="en-US" dirty="0"/>
              <a:t>Adapter Pattern</a:t>
            </a:r>
          </a:p>
        </p:txBody>
      </p:sp>
      <p:sp>
        <p:nvSpPr>
          <p:cNvPr id="2" name="Slide Number Placeholder 1">
            <a:extLst>
              <a:ext uri="{FF2B5EF4-FFF2-40B4-BE49-F238E27FC236}">
                <a16:creationId xmlns:a16="http://schemas.microsoft.com/office/drawing/2014/main" xmlns=""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34</a:t>
            </a:fld>
            <a:endParaRPr lang="en-US" dirty="0"/>
          </a:p>
        </p:txBody>
      </p:sp>
      <p:sp>
        <p:nvSpPr>
          <p:cNvPr id="5" name="Rectangle 4"/>
          <p:cNvSpPr>
            <a:spLocks noChangeArrowheads="1"/>
          </p:cNvSpPr>
          <p:nvPr/>
        </p:nvSpPr>
        <p:spPr bwMode="auto">
          <a:xfrm>
            <a:off x="7876361" y="4060122"/>
            <a:ext cx="3581400" cy="16435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interface Target</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void Request();</a:t>
            </a:r>
          </a:p>
          <a:p>
            <a:pPr>
              <a:lnSpc>
                <a:spcPct val="90000"/>
              </a:lnSpc>
            </a:pPr>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8258368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Define a separate class – Adapter, that does the job</a:t>
            </a:r>
          </a:p>
        </p:txBody>
      </p:sp>
      <p:sp>
        <p:nvSpPr>
          <p:cNvPr id="4" name="Title 3">
            <a:extLst>
              <a:ext uri="{FF2B5EF4-FFF2-40B4-BE49-F238E27FC236}">
                <a16:creationId xmlns:a16="http://schemas.microsoft.com/office/drawing/2014/main" xmlns="" id="{7F5D2198-7DE2-4165-B7F6-5DF7FF6D6D97}"/>
              </a:ext>
            </a:extLst>
          </p:cNvPr>
          <p:cNvSpPr>
            <a:spLocks noGrp="1"/>
          </p:cNvSpPr>
          <p:nvPr>
            <p:ph type="title"/>
          </p:nvPr>
        </p:nvSpPr>
        <p:spPr/>
        <p:txBody>
          <a:bodyPr/>
          <a:lstStyle/>
          <a:p>
            <a:r>
              <a:rPr lang="en-US" dirty="0"/>
              <a:t>Adapter Pattern (2)</a:t>
            </a:r>
          </a:p>
        </p:txBody>
      </p:sp>
      <p:sp>
        <p:nvSpPr>
          <p:cNvPr id="2" name="Slide Number Placeholder 1">
            <a:extLst>
              <a:ext uri="{FF2B5EF4-FFF2-40B4-BE49-F238E27FC236}">
                <a16:creationId xmlns:a16="http://schemas.microsoft.com/office/drawing/2014/main" xmlns=""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35</a:t>
            </a:fld>
            <a:endParaRPr lang="en-US" dirty="0"/>
          </a:p>
        </p:txBody>
      </p:sp>
      <p:sp>
        <p:nvSpPr>
          <p:cNvPr id="7" name="Rectangle 6"/>
          <p:cNvSpPr>
            <a:spLocks noChangeArrowheads="1"/>
          </p:cNvSpPr>
          <p:nvPr/>
        </p:nvSpPr>
        <p:spPr bwMode="auto">
          <a:xfrm>
            <a:off x="820887" y="1908700"/>
            <a:ext cx="8562810"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b="1" dirty="0">
                <a:latin typeface="Consolas" pitchFamily="49" charset="0"/>
                <a:cs typeface="Consolas" pitchFamily="49" charset="0"/>
              </a:rPr>
              <a:t>class Adapter : Target</a:t>
            </a:r>
          </a:p>
          <a:p>
            <a:r>
              <a:rPr lang="en-US" sz="2800" b="1" dirty="0">
                <a:latin typeface="Consolas" pitchFamily="49" charset="0"/>
                <a:cs typeface="Consolas" pitchFamily="49" charset="0"/>
              </a:rPr>
              <a:t>{</a:t>
            </a:r>
          </a:p>
          <a:p>
            <a:r>
              <a:rPr lang="en-US" sz="2800" b="1" dirty="0">
                <a:latin typeface="Consolas" pitchFamily="49" charset="0"/>
                <a:cs typeface="Consolas" pitchFamily="49" charset="0"/>
              </a:rPr>
              <a:t>  private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 adaptee = new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public void Request()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    </a:t>
            </a:r>
            <a:r>
              <a:rPr lang="en-US" sz="2800" b="1" i="1" dirty="0">
                <a:solidFill>
                  <a:schemeClr val="accent2"/>
                </a:solidFill>
                <a:latin typeface="Consolas" pitchFamily="49" charset="0"/>
                <a:cs typeface="Consolas" pitchFamily="49" charset="0"/>
              </a:rPr>
              <a:t>// Possibly do some other work</a:t>
            </a:r>
          </a:p>
          <a:p>
            <a:r>
              <a:rPr lang="en-US" sz="2800" b="1" i="1" dirty="0">
                <a:solidFill>
                  <a:schemeClr val="accent2"/>
                </a:solidFill>
                <a:latin typeface="Consolas" pitchFamily="49" charset="0"/>
                <a:cs typeface="Consolas" pitchFamily="49" charset="0"/>
              </a:rPr>
              <a:t>    </a:t>
            </a:r>
            <a:r>
              <a:rPr lang="en-US" sz="2800" b="1" dirty="0">
                <a:latin typeface="Consolas" pitchFamily="49" charset="0"/>
                <a:cs typeface="Consolas" pitchFamily="49" charset="0"/>
              </a:rPr>
              <a:t>adaptee.</a:t>
            </a:r>
            <a:r>
              <a:rPr lang="en-US" sz="2800" b="1" dirty="0">
                <a:solidFill>
                  <a:schemeClr val="bg1"/>
                </a:solidFill>
                <a:latin typeface="Consolas" pitchFamily="49" charset="0"/>
                <a:cs typeface="Consolas" pitchFamily="49" charset="0"/>
              </a:rPr>
              <a:t>SpecificRequest</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2160460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b="1" dirty="0">
                <a:solidFill>
                  <a:schemeClr val="bg1"/>
                </a:solidFill>
              </a:rPr>
              <a:t>Refactor</a:t>
            </a:r>
            <a:r>
              <a:rPr lang="en-US" dirty="0"/>
              <a:t> the skeleton given for this task so that</a:t>
            </a:r>
          </a:p>
          <a:p>
            <a:pPr lvl="1">
              <a:buClr>
                <a:schemeClr val="tx1"/>
              </a:buClr>
            </a:pPr>
            <a:r>
              <a:rPr lang="en-US" b="1" dirty="0">
                <a:solidFill>
                  <a:schemeClr val="bg1"/>
                </a:solidFill>
                <a:latin typeface="Consolas" panose="020B0609020204030204" pitchFamily="49" charset="0"/>
              </a:rPr>
              <a:t>DetailsPrinter</a:t>
            </a:r>
            <a:r>
              <a:rPr lang="en-US" dirty="0">
                <a:solidFill>
                  <a:schemeClr val="tx2">
                    <a:lumMod val="75000"/>
                  </a:schemeClr>
                </a:solidFill>
              </a:rPr>
              <a:t> </a:t>
            </a:r>
            <a:r>
              <a:rPr lang="en-US" dirty="0"/>
              <a:t>class prints correctly any kind of employee, which is in the collection</a:t>
            </a:r>
          </a:p>
          <a:p>
            <a:pPr lvl="1"/>
            <a:r>
              <a:rPr lang="en-US" dirty="0"/>
              <a:t>Remove any "</a:t>
            </a:r>
            <a:r>
              <a:rPr lang="en-US" b="1" dirty="0">
                <a:solidFill>
                  <a:schemeClr val="bg1"/>
                </a:solidFill>
                <a:latin typeface="Consolas" panose="020B0609020204030204" pitchFamily="49" charset="0"/>
              </a:rPr>
              <a:t>is</a:t>
            </a:r>
            <a:r>
              <a:rPr lang="en-US" dirty="0"/>
              <a:t>" statements from your code</a:t>
            </a:r>
          </a:p>
          <a:p>
            <a:pPr lvl="1"/>
            <a:r>
              <a:rPr lang="en-US" dirty="0"/>
              <a:t>Be sure if you add </a:t>
            </a:r>
            <a:r>
              <a:rPr lang="en-US" dirty="0" smtClean="0"/>
              <a:t>a new </a:t>
            </a:r>
            <a:r>
              <a:rPr lang="en-US" dirty="0"/>
              <a:t>type of </a:t>
            </a:r>
            <a:r>
              <a:rPr lang="en-US" dirty="0" smtClean="0"/>
              <a:t>employee, the </a:t>
            </a:r>
            <a:r>
              <a:rPr lang="en-US" dirty="0"/>
              <a:t>system </a:t>
            </a:r>
            <a:r>
              <a:rPr lang="en-US" dirty="0" smtClean="0"/>
              <a:t>will </a:t>
            </a:r>
            <a:r>
              <a:rPr lang="en-US" dirty="0"/>
              <a:t/>
            </a:r>
            <a:br>
              <a:rPr lang="en-US" dirty="0"/>
            </a:br>
            <a:r>
              <a:rPr lang="en-US" dirty="0"/>
              <a:t>work correctly without touching </a:t>
            </a:r>
            <a:r>
              <a:rPr lang="en-US" b="1" dirty="0">
                <a:solidFill>
                  <a:schemeClr val="bg1"/>
                </a:solidFill>
                <a:latin typeface="Consolas" panose="020B0609020204030204" pitchFamily="49" charset="0"/>
              </a:rPr>
              <a:t>DetailsPrinter</a:t>
            </a:r>
            <a:r>
              <a:rPr lang="en-US" dirty="0">
                <a:solidFill>
                  <a:schemeClr val="tx2">
                    <a:lumMod val="75000"/>
                  </a:schemeClr>
                </a:solidFill>
              </a:rPr>
              <a:t> </a:t>
            </a:r>
            <a:endParaRPr lang="en-US" dirty="0">
              <a:solidFill>
                <a:schemeClr val="tx2">
                  <a:lumMod val="75000"/>
                </a:schemeClr>
              </a:solidFill>
              <a:latin typeface="Consolas" panose="020B0609020204030204" pitchFamily="49" charset="0"/>
            </a:endParaRPr>
          </a:p>
        </p:txBody>
      </p:sp>
      <p:sp>
        <p:nvSpPr>
          <p:cNvPr id="793602" name="Rectangle 2"/>
          <p:cNvSpPr>
            <a:spLocks noGrp="1" noChangeArrowheads="1"/>
          </p:cNvSpPr>
          <p:nvPr>
            <p:ph type="title"/>
          </p:nvPr>
        </p:nvSpPr>
        <p:spPr/>
        <p:txBody>
          <a:bodyPr/>
          <a:lstStyle/>
          <a:p>
            <a:r>
              <a:rPr lang="en-US" dirty="0"/>
              <a:t>Problem: Detail Printer </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278031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Detail Printer</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37</a:t>
            </a:fld>
            <a:endParaRPr lang="en-US" dirty="0"/>
          </a:p>
        </p:txBody>
      </p:sp>
      <p:sp>
        <p:nvSpPr>
          <p:cNvPr id="18" name="Rectangle 17"/>
          <p:cNvSpPr>
            <a:spLocks noChangeArrowheads="1"/>
          </p:cNvSpPr>
          <p:nvPr/>
        </p:nvSpPr>
        <p:spPr bwMode="auto">
          <a:xfrm>
            <a:off x="2386798" y="1326756"/>
            <a:ext cx="7418403" cy="44135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600" b="1" noProof="1">
                <a:latin typeface="Consolas" pitchFamily="49" charset="0"/>
                <a:cs typeface="Consolas" pitchFamily="49" charset="0"/>
              </a:rPr>
              <a:t>public class Employee </a:t>
            </a:r>
          </a:p>
          <a:p>
            <a:pPr>
              <a:lnSpc>
                <a:spcPct val="90000"/>
              </a:lnSpc>
            </a:pPr>
            <a:r>
              <a:rPr lang="en-US" sz="2600" b="1" noProof="1">
                <a:latin typeface="Consolas" pitchFamily="49" charset="0"/>
                <a:cs typeface="Consolas" pitchFamily="49" charset="0"/>
              </a:rPr>
              <a:t>{</a:t>
            </a:r>
          </a:p>
          <a:p>
            <a:pPr>
              <a:lnSpc>
                <a:spcPct val="90000"/>
              </a:lnSpc>
            </a:pPr>
            <a:r>
              <a:rPr lang="en-US" sz="2600" b="1" noProof="1">
                <a:latin typeface="Consolas" pitchFamily="49" charset="0"/>
                <a:cs typeface="Consolas" pitchFamily="49" charset="0"/>
              </a:rPr>
              <a:t>    private string name;</a:t>
            </a:r>
          </a:p>
          <a:p>
            <a:pPr>
              <a:lnSpc>
                <a:spcPct val="90000"/>
              </a:lnSpc>
            </a:pPr>
            <a:r>
              <a:rPr lang="en-US" sz="2600" b="1" noProof="1">
                <a:latin typeface="Consolas" pitchFamily="49" charset="0"/>
                <a:cs typeface="Consolas" pitchFamily="49" charset="0"/>
              </a:rPr>
              <a:t>    public Employee(string name) </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        this.name = name;</a:t>
            </a:r>
          </a:p>
          <a:p>
            <a:pPr>
              <a:lnSpc>
                <a:spcPct val="90000"/>
              </a:lnSpc>
            </a:pPr>
            <a:r>
              <a:rPr lang="en-US" sz="2600" b="1" noProof="1">
                <a:latin typeface="Consolas" pitchFamily="49" charset="0"/>
                <a:cs typeface="Consolas" pitchFamily="49" charset="0"/>
              </a:rPr>
              <a:t>    }</a:t>
            </a:r>
          </a:p>
          <a:p>
            <a:pPr>
              <a:lnSpc>
                <a:spcPct val="90000"/>
              </a:lnSpc>
            </a:pPr>
            <a:r>
              <a:rPr lang="en-US" sz="2600" b="1" noProof="1">
                <a:solidFill>
                  <a:schemeClr val="tx2"/>
                </a:solidFill>
                <a:latin typeface="Consolas" pitchFamily="49" charset="0"/>
                <a:cs typeface="Consolas" pitchFamily="49" charset="0"/>
              </a:rPr>
              <a:t>    </a:t>
            </a:r>
            <a:r>
              <a:rPr lang="en-US" sz="2600" b="1" noProof="1">
                <a:latin typeface="Consolas" pitchFamily="49" charset="0"/>
                <a:cs typeface="Consolas" pitchFamily="49" charset="0"/>
              </a:rPr>
              <a:t>public override string </a:t>
            </a:r>
            <a:r>
              <a:rPr lang="en-US" sz="2600" b="1" noProof="1">
                <a:solidFill>
                  <a:schemeClr val="bg1"/>
                </a:solidFill>
                <a:latin typeface="Consolas" pitchFamily="49" charset="0"/>
                <a:cs typeface="Consolas" pitchFamily="49" charset="0"/>
              </a:rPr>
              <a:t>ToString() </a:t>
            </a:r>
          </a:p>
          <a:p>
            <a:pPr>
              <a:lnSpc>
                <a:spcPct val="90000"/>
              </a:lnSpc>
            </a:pPr>
            <a:r>
              <a:rPr lang="en-US" sz="2600" b="1" noProof="1">
                <a:solidFill>
                  <a:schemeClr val="tx2"/>
                </a:solidFill>
                <a:latin typeface="Consolas" pitchFamily="49" charset="0"/>
                <a:cs typeface="Consolas" pitchFamily="49" charset="0"/>
              </a:rPr>
              <a:t>    </a:t>
            </a:r>
            <a:r>
              <a:rPr lang="en-US" sz="2600" b="1" noProof="1">
                <a:latin typeface="Consolas" pitchFamily="49" charset="0"/>
                <a:cs typeface="Consolas" pitchFamily="49" charset="0"/>
              </a:rPr>
              <a:t>{</a:t>
            </a:r>
          </a:p>
          <a:p>
            <a:pPr>
              <a:lnSpc>
                <a:spcPct val="90000"/>
              </a:lnSpc>
            </a:pPr>
            <a:r>
              <a:rPr lang="en-US" sz="2600" b="1" noProof="1">
                <a:solidFill>
                  <a:schemeClr val="bg1"/>
                </a:solidFill>
                <a:latin typeface="Consolas" pitchFamily="49" charset="0"/>
                <a:cs typeface="Consolas" pitchFamily="49" charset="0"/>
              </a:rPr>
              <a:t>        return $"Name: {this.name}";</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a:t>
            </a:r>
          </a:p>
        </p:txBody>
      </p:sp>
    </p:spTree>
    <p:extLst>
      <p:ext uri="{BB962C8B-B14F-4D97-AF65-F5344CB8AC3E}">
        <p14:creationId xmlns:p14="http://schemas.microsoft.com/office/powerpoint/2010/main" val="2644291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Detail Printer (2)</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38</a:t>
            </a:fld>
            <a:endParaRPr lang="en-US" dirty="0"/>
          </a:p>
        </p:txBody>
      </p:sp>
      <p:sp>
        <p:nvSpPr>
          <p:cNvPr id="18" name="Rectangle 17"/>
          <p:cNvSpPr>
            <a:spLocks noChangeArrowheads="1"/>
          </p:cNvSpPr>
          <p:nvPr/>
        </p:nvSpPr>
        <p:spPr bwMode="auto">
          <a:xfrm>
            <a:off x="519953" y="1326756"/>
            <a:ext cx="11152094" cy="51337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600" b="1" dirty="0">
                <a:latin typeface="Consolas" pitchFamily="49" charset="0"/>
                <a:cs typeface="Consolas" pitchFamily="49" charset="0"/>
              </a:rPr>
              <a:t>public class Manager : Employee </a:t>
            </a:r>
          </a:p>
          <a:p>
            <a:pPr>
              <a:lnSpc>
                <a:spcPct val="90000"/>
              </a:lnSpc>
            </a:pPr>
            <a:r>
              <a:rPr lang="en-US" sz="2600" b="1" dirty="0">
                <a:latin typeface="Consolas" pitchFamily="49" charset="0"/>
                <a:cs typeface="Consolas" pitchFamily="49" charset="0"/>
              </a:rPr>
              <a:t>{</a:t>
            </a:r>
          </a:p>
          <a:p>
            <a:pPr>
              <a:lnSpc>
                <a:spcPct val="90000"/>
              </a:lnSpc>
            </a:pPr>
            <a:r>
              <a:rPr lang="en-US" sz="2600" b="1" dirty="0">
                <a:latin typeface="Consolas" pitchFamily="49" charset="0"/>
                <a:cs typeface="Consolas" pitchFamily="49" charset="0"/>
              </a:rPr>
              <a:t>  public Manager(string name, </a:t>
            </a:r>
          </a:p>
          <a:p>
            <a:pPr>
              <a:lnSpc>
                <a:spcPct val="90000"/>
              </a:lnSpc>
            </a:pPr>
            <a:r>
              <a:rPr lang="en-US" sz="2600" b="1" dirty="0">
                <a:latin typeface="Consolas" pitchFamily="49" charset="0"/>
                <a:cs typeface="Consolas" pitchFamily="49" charset="0"/>
              </a:rPr>
              <a:t>	</a:t>
            </a:r>
            <a:r>
              <a:rPr lang="en-US" sz="2600" b="1" noProof="1">
                <a:latin typeface="Consolas" pitchFamily="49" charset="0"/>
                <a:cs typeface="Consolas" pitchFamily="49" charset="0"/>
              </a:rPr>
              <a:t>ICollection&lt;string&gt; documents) : base(name)</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     this.Documents = new List&lt;string&gt;(documents);</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  public IReadOnlyCollection&lt;string&gt; Documents { get; set; }</a:t>
            </a:r>
          </a:p>
          <a:p>
            <a:pPr>
              <a:lnSpc>
                <a:spcPct val="90000"/>
              </a:lnSpc>
            </a:pPr>
            <a:r>
              <a:rPr lang="en-US" sz="2600" b="1" noProof="1">
                <a:latin typeface="Consolas" pitchFamily="49" charset="0"/>
                <a:cs typeface="Consolas" pitchFamily="49" charset="0"/>
              </a:rPr>
              <a:t>  public override string</a:t>
            </a:r>
            <a:r>
              <a:rPr lang="en-US" sz="2600" b="1" noProof="1">
                <a:solidFill>
                  <a:schemeClr val="tx2"/>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ToString() </a:t>
            </a:r>
          </a:p>
          <a:p>
            <a:pPr>
              <a:lnSpc>
                <a:spcPct val="90000"/>
              </a:lnSpc>
            </a:pPr>
            <a:r>
              <a:rPr lang="en-US" sz="2600" b="1" noProof="1">
                <a:solidFill>
                  <a:schemeClr val="tx2"/>
                </a:solidFill>
                <a:latin typeface="Consolas" pitchFamily="49" charset="0"/>
                <a:cs typeface="Consolas" pitchFamily="49" charset="0"/>
              </a:rPr>
              <a:t>  </a:t>
            </a:r>
            <a:r>
              <a:rPr lang="en-US" sz="2600" b="1" noProof="1">
                <a:latin typeface="Consolas" pitchFamily="49" charset="0"/>
                <a:cs typeface="Consolas" pitchFamily="49" charset="0"/>
              </a:rPr>
              <a:t>{</a:t>
            </a:r>
          </a:p>
          <a:p>
            <a:pPr>
              <a:lnSpc>
                <a:spcPct val="90000"/>
              </a:lnSpc>
            </a:pPr>
            <a:r>
              <a:rPr lang="en-US" sz="2600" b="1" noProof="1">
                <a:latin typeface="Consolas" pitchFamily="49" charset="0"/>
                <a:cs typeface="Consolas" pitchFamily="49" charset="0"/>
              </a:rPr>
              <a:t>    return </a:t>
            </a:r>
            <a:r>
              <a:rPr lang="en-US" sz="2600" b="1" noProof="1">
                <a:solidFill>
                  <a:schemeClr val="bg1"/>
                </a:solidFill>
                <a:latin typeface="Consolas" pitchFamily="49" charset="0"/>
                <a:cs typeface="Consolas" pitchFamily="49" charset="0"/>
              </a:rPr>
              <a:t>base.ToString() + $"Documents: </a:t>
            </a:r>
          </a:p>
          <a:p>
            <a:pPr>
              <a:lnSpc>
                <a:spcPct val="90000"/>
              </a:lnSpc>
            </a:pPr>
            <a:r>
              <a:rPr lang="en-US" sz="2600" b="1" noProof="1">
                <a:solidFill>
                  <a:schemeClr val="tx2"/>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{string.Join(Environment.NewLine</a:t>
            </a:r>
            <a:r>
              <a:rPr lang="en-US" sz="2600" b="1" dirty="0">
                <a:solidFill>
                  <a:schemeClr val="bg1"/>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this.Documents</a:t>
            </a:r>
            <a:r>
              <a:rPr lang="en-US" sz="2600" b="1" dirty="0">
                <a:solidFill>
                  <a:schemeClr val="bg1"/>
                </a:solidFill>
                <a:latin typeface="Consolas" pitchFamily="49" charset="0"/>
                <a:cs typeface="Consolas" pitchFamily="49" charset="0"/>
              </a:rPr>
              <a:t>)}"</a:t>
            </a:r>
            <a:r>
              <a:rPr lang="en-US" sz="2600" b="1" dirty="0">
                <a:latin typeface="Consolas" pitchFamily="49" charset="0"/>
                <a:cs typeface="Consolas" pitchFamily="49" charset="0"/>
              </a:rPr>
              <a:t>;</a:t>
            </a:r>
          </a:p>
          <a:p>
            <a:pPr>
              <a:lnSpc>
                <a:spcPct val="90000"/>
              </a:lnSpc>
            </a:pPr>
            <a:r>
              <a:rPr lang="en-US" sz="2600" b="1" dirty="0">
                <a:latin typeface="Consolas" pitchFamily="49" charset="0"/>
                <a:cs typeface="Consolas" pitchFamily="49" charset="0"/>
              </a:rPr>
              <a:t>  }</a:t>
            </a:r>
          </a:p>
          <a:p>
            <a:pPr>
              <a:lnSpc>
                <a:spcPct val="90000"/>
              </a:lnSpc>
            </a:pPr>
            <a:r>
              <a:rPr lang="en-US" sz="2600" b="1" dirty="0">
                <a:latin typeface="Consolas" pitchFamily="49" charset="0"/>
                <a:cs typeface="Consolas" pitchFamily="49" charset="0"/>
              </a:rPr>
              <a:t>}</a:t>
            </a:r>
          </a:p>
        </p:txBody>
      </p:sp>
    </p:spTree>
    <p:extLst>
      <p:ext uri="{BB962C8B-B14F-4D97-AF65-F5344CB8AC3E}">
        <p14:creationId xmlns:p14="http://schemas.microsoft.com/office/powerpoint/2010/main" val="8435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Detail Printer (3)</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39</a:t>
            </a:fld>
            <a:endParaRPr lang="en-US" dirty="0"/>
          </a:p>
        </p:txBody>
      </p:sp>
      <p:sp>
        <p:nvSpPr>
          <p:cNvPr id="18" name="Rectangle 17"/>
          <p:cNvSpPr>
            <a:spLocks noChangeArrowheads="1"/>
          </p:cNvSpPr>
          <p:nvPr/>
        </p:nvSpPr>
        <p:spPr bwMode="auto">
          <a:xfrm>
            <a:off x="1698594" y="1326756"/>
            <a:ext cx="8794812" cy="44135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400" b="1" noProof="1">
                <a:solidFill>
                  <a:schemeClr val="tx2"/>
                </a:solidFill>
                <a:latin typeface="Consolas" pitchFamily="49" charset="0"/>
                <a:cs typeface="Consolas" pitchFamily="49" charset="0"/>
              </a:rPr>
              <a:t>public class DetailsPrinter</a:t>
            </a:r>
          </a:p>
          <a:p>
            <a:pPr>
              <a:lnSpc>
                <a:spcPct val="90000"/>
              </a:lnSpc>
            </a:pPr>
            <a:r>
              <a:rPr lang="en-US" sz="2400" b="1" noProof="1">
                <a:solidFill>
                  <a:schemeClr val="tx2"/>
                </a:solidFill>
                <a:latin typeface="Consolas" pitchFamily="49" charset="0"/>
                <a:cs typeface="Consolas" pitchFamily="49" charset="0"/>
              </a:rPr>
              <a:t>{</a:t>
            </a:r>
          </a:p>
          <a:p>
            <a:pPr>
              <a:lnSpc>
                <a:spcPct val="90000"/>
              </a:lnSpc>
            </a:pPr>
            <a:r>
              <a:rPr lang="en-US" sz="2400" b="1" noProof="1">
                <a:solidFill>
                  <a:schemeClr val="tx2"/>
                </a:solidFill>
                <a:latin typeface="Consolas" pitchFamily="49" charset="0"/>
                <a:cs typeface="Consolas" pitchFamily="49" charset="0"/>
              </a:rPr>
              <a:t>  </a:t>
            </a:r>
            <a:r>
              <a:rPr lang="en-US" sz="2400" b="1" dirty="0">
                <a:solidFill>
                  <a:schemeClr val="tx2"/>
                </a:solidFill>
                <a:latin typeface="Consolas" pitchFamily="49" charset="0"/>
                <a:cs typeface="Consolas" pitchFamily="49" charset="0"/>
              </a:rPr>
              <a:t>private </a:t>
            </a:r>
            <a:r>
              <a:rPr lang="en-US" sz="2400" b="1" noProof="1">
                <a:solidFill>
                  <a:schemeClr val="tx2"/>
                </a:solidFill>
                <a:latin typeface="Consolas" pitchFamily="49" charset="0"/>
                <a:cs typeface="Consolas" pitchFamily="49" charset="0"/>
              </a:rPr>
              <a:t>IList&lt;Employee&gt; employees;</a:t>
            </a:r>
          </a:p>
          <a:p>
            <a:pPr>
              <a:lnSpc>
                <a:spcPct val="90000"/>
              </a:lnSpc>
            </a:pPr>
            <a:r>
              <a:rPr lang="en-US" sz="2400" b="1" noProof="1">
                <a:solidFill>
                  <a:schemeClr val="tx2"/>
                </a:solidFill>
                <a:latin typeface="Consolas" pitchFamily="49" charset="0"/>
                <a:cs typeface="Consolas" pitchFamily="49" charset="0"/>
              </a:rPr>
              <a:t>  public DetailsPrinter(IList&lt;Employee&gt; employees)</a:t>
            </a:r>
          </a:p>
          <a:p>
            <a:pPr>
              <a:lnSpc>
                <a:spcPct val="90000"/>
              </a:lnSpc>
            </a:pP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this.employees</a:t>
            </a:r>
            <a:r>
              <a:rPr lang="en-US" sz="2400" b="1" dirty="0">
                <a:solidFill>
                  <a:schemeClr val="tx2"/>
                </a:solidFill>
                <a:latin typeface="Consolas" pitchFamily="49" charset="0"/>
                <a:cs typeface="Consolas" pitchFamily="49" charset="0"/>
              </a:rPr>
              <a:t> = employees;</a:t>
            </a:r>
          </a:p>
          <a:p>
            <a:pPr>
              <a:lnSpc>
                <a:spcPct val="90000"/>
              </a:lnSpc>
            </a:pPr>
            <a:r>
              <a:rPr lang="en-US" sz="2400" b="1" dirty="0">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public void PrintEmployees() </a:t>
            </a:r>
          </a:p>
          <a:p>
            <a:pPr>
              <a:lnSpc>
                <a:spcPct val="90000"/>
              </a:lnSpc>
            </a:pP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foreach(Employee employee in employees) </a:t>
            </a:r>
          </a:p>
          <a:p>
            <a:pPr>
              <a:lnSpc>
                <a:spcPct val="90000"/>
              </a:lnSpc>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Console.WriteLine(employee);</a:t>
            </a: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422486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How </a:t>
            </a:r>
            <a:r>
              <a:rPr lang="en-US" b="1" dirty="0">
                <a:solidFill>
                  <a:schemeClr val="bg1"/>
                </a:solidFill>
              </a:rPr>
              <a:t>clean code </a:t>
            </a:r>
            <a:r>
              <a:rPr lang="en-US" dirty="0"/>
              <a:t>(or its absence) </a:t>
            </a:r>
            <a:r>
              <a:rPr lang="en-US" b="1" dirty="0">
                <a:solidFill>
                  <a:schemeClr val="bg1"/>
                </a:solidFill>
              </a:rPr>
              <a:t>affects</a:t>
            </a:r>
            <a:r>
              <a:rPr lang="en-US" dirty="0"/>
              <a:t> our software?</a:t>
            </a:r>
          </a:p>
          <a:p>
            <a:endParaRPr lang="bg-BG" u="sng" dirty="0"/>
          </a:p>
        </p:txBody>
      </p:sp>
      <p:sp>
        <p:nvSpPr>
          <p:cNvPr id="4" name="Title 3">
            <a:extLst>
              <a:ext uri="{FF2B5EF4-FFF2-40B4-BE49-F238E27FC236}">
                <a16:creationId xmlns:a16="http://schemas.microsoft.com/office/drawing/2014/main" xmlns="" id="{178B1E48-02B5-4898-87CE-A868CFC6DE2B}"/>
              </a:ext>
            </a:extLst>
          </p:cNvPr>
          <p:cNvSpPr>
            <a:spLocks noGrp="1"/>
          </p:cNvSpPr>
          <p:nvPr>
            <p:ph type="title"/>
          </p:nvPr>
        </p:nvSpPr>
        <p:spPr/>
        <p:txBody>
          <a:bodyPr/>
          <a:lstStyle/>
          <a:p>
            <a:r>
              <a:rPr lang="en-US" dirty="0"/>
              <a:t>Why Clean Code Matters?</a:t>
            </a:r>
          </a:p>
        </p:txBody>
      </p:sp>
      <p:sp>
        <p:nvSpPr>
          <p:cNvPr id="2" name="Slide Number Placeholder 1">
            <a:extLst>
              <a:ext uri="{FF2B5EF4-FFF2-40B4-BE49-F238E27FC236}">
                <a16:creationId xmlns:a16="http://schemas.microsoft.com/office/drawing/2014/main" xmlns="" id="{CA8D1F9B-9448-4235-8AAB-68A9A20274C4}"/>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4</a:t>
            </a:fld>
            <a:endParaRPr lang="en-US" dirty="0"/>
          </a:p>
        </p:txBody>
      </p:sp>
      <p:sp>
        <p:nvSpPr>
          <p:cNvPr id="5" name="Rectangle 4">
            <a:extLst>
              <a:ext uri="{FF2B5EF4-FFF2-40B4-BE49-F238E27FC236}">
                <a16:creationId xmlns:a16="http://schemas.microsoft.com/office/drawing/2014/main" xmlns="" id="{7D3A816F-2FE3-4E88-A232-ACC9FFB729BF}"/>
              </a:ext>
            </a:extLst>
          </p:cNvPr>
          <p:cNvSpPr>
            <a:spLocks noChangeArrowheads="1"/>
          </p:cNvSpPr>
          <p:nvPr/>
        </p:nvSpPr>
        <p:spPr bwMode="auto">
          <a:xfrm>
            <a:off x="724365" y="1917679"/>
            <a:ext cx="100932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dirty="0">
                <a:latin typeface="Consolas" panose="020B0609020204030204" pitchFamily="49" charset="0"/>
              </a:rPr>
              <a:t>"...So if you want to go </a:t>
            </a:r>
            <a:r>
              <a:rPr lang="en-US" sz="3200" b="1" dirty="0">
                <a:solidFill>
                  <a:schemeClr val="bg1"/>
                </a:solidFill>
                <a:latin typeface="Consolas" panose="020B0609020204030204" pitchFamily="49" charset="0"/>
              </a:rPr>
              <a:t>fast</a:t>
            </a:r>
            <a:r>
              <a:rPr lang="en-US" sz="3200" b="1" dirty="0">
                <a:latin typeface="Consolas" panose="020B0609020204030204" pitchFamily="49" charset="0"/>
              </a:rPr>
              <a:t>,</a:t>
            </a:r>
          </a:p>
          <a:p>
            <a:r>
              <a:rPr lang="en-US" sz="3200" b="1" dirty="0">
                <a:latin typeface="Consolas" panose="020B0609020204030204" pitchFamily="49" charset="0"/>
              </a:rPr>
              <a:t> if you want to get done </a:t>
            </a:r>
            <a:r>
              <a:rPr lang="en-US" sz="3200" b="1" dirty="0">
                <a:solidFill>
                  <a:schemeClr val="bg1"/>
                </a:solidFill>
                <a:latin typeface="Consolas" panose="020B0609020204030204" pitchFamily="49" charset="0"/>
              </a:rPr>
              <a:t>quickly</a:t>
            </a:r>
            <a:r>
              <a:rPr lang="en-US" sz="3200" b="1" dirty="0">
                <a:latin typeface="Consolas" panose="020B0609020204030204" pitchFamily="49" charset="0"/>
              </a:rPr>
              <a:t>,</a:t>
            </a:r>
          </a:p>
          <a:p>
            <a:r>
              <a:rPr lang="en-US" sz="3200" b="1" dirty="0">
                <a:latin typeface="Consolas" panose="020B0609020204030204" pitchFamily="49" charset="0"/>
              </a:rPr>
              <a:t> if you want your code to be </a:t>
            </a:r>
            <a:r>
              <a:rPr lang="en-US" sz="3200" b="1" dirty="0">
                <a:solidFill>
                  <a:schemeClr val="bg1"/>
                </a:solidFill>
                <a:latin typeface="Consolas" panose="020B0609020204030204" pitchFamily="49" charset="0"/>
              </a:rPr>
              <a:t>easy</a:t>
            </a:r>
            <a:r>
              <a:rPr lang="en-US" sz="3200" b="1" dirty="0">
                <a:solidFill>
                  <a:schemeClr val="tx2">
                    <a:lumMod val="75000"/>
                  </a:schemeClr>
                </a:solidFill>
                <a:latin typeface="Consolas" panose="020B0609020204030204" pitchFamily="49" charset="0"/>
              </a:rPr>
              <a:t> </a:t>
            </a:r>
            <a:r>
              <a:rPr lang="en-US" sz="3200" b="1" dirty="0">
                <a:solidFill>
                  <a:schemeClr val="bg1"/>
                </a:solidFill>
                <a:latin typeface="Consolas" panose="020B0609020204030204" pitchFamily="49" charset="0"/>
              </a:rPr>
              <a:t>to write</a:t>
            </a:r>
            <a:r>
              <a:rPr lang="en-US" sz="3200" b="1" dirty="0">
                <a:latin typeface="Consolas" panose="020B0609020204030204" pitchFamily="49" charset="0"/>
              </a:rPr>
              <a:t>,</a:t>
            </a:r>
          </a:p>
          <a:p>
            <a:r>
              <a:rPr lang="en-US" sz="3200" b="1" dirty="0">
                <a:latin typeface="Consolas" panose="020B0609020204030204" pitchFamily="49" charset="0"/>
              </a:rPr>
              <a:t> make it </a:t>
            </a:r>
            <a:r>
              <a:rPr lang="en-US" sz="3200" b="1" dirty="0">
                <a:solidFill>
                  <a:schemeClr val="bg1"/>
                </a:solidFill>
                <a:latin typeface="Consolas" panose="020B0609020204030204" pitchFamily="49" charset="0"/>
              </a:rPr>
              <a:t>easy to read</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535148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r>
              <a:rPr lang="en-US" sz="3200" dirty="0"/>
              <a:t>You are given some classes</a:t>
            </a:r>
          </a:p>
          <a:p>
            <a:endParaRPr lang="en-US" sz="3200" dirty="0"/>
          </a:p>
          <a:p>
            <a:endParaRPr lang="en-US" sz="3200" dirty="0"/>
          </a:p>
          <a:p>
            <a:endParaRPr lang="en-US" sz="3200" dirty="0"/>
          </a:p>
          <a:p>
            <a:endParaRPr lang="en-US" sz="3200" dirty="0"/>
          </a:p>
          <a:p>
            <a:pPr>
              <a:spcAft>
                <a:spcPts val="1200"/>
              </a:spcAft>
            </a:pPr>
            <a:endParaRPr lang="en-US" sz="3200" dirty="0"/>
          </a:p>
          <a:p>
            <a:r>
              <a:rPr lang="en-US" sz="3200" dirty="0"/>
              <a:t>Refactor the </a:t>
            </a:r>
            <a:r>
              <a:rPr lang="en-US" sz="3200" dirty="0" smtClean="0"/>
              <a:t>code, </a:t>
            </a:r>
            <a:r>
              <a:rPr lang="en-US" sz="3200" dirty="0"/>
              <a:t>so that it </a:t>
            </a:r>
            <a:r>
              <a:rPr lang="en-US" sz="3200" b="1" dirty="0">
                <a:solidFill>
                  <a:schemeClr val="bg1"/>
                </a:solidFill>
              </a:rPr>
              <a:t>conforms</a:t>
            </a:r>
            <a:r>
              <a:rPr lang="en-US" sz="3200" b="1" dirty="0">
                <a:solidFill>
                  <a:schemeClr val="tx2">
                    <a:lumMod val="75000"/>
                  </a:schemeClr>
                </a:solidFill>
              </a:rPr>
              <a:t> </a:t>
            </a:r>
            <a:r>
              <a:rPr lang="en-US" sz="3200" b="1" dirty="0">
                <a:solidFill>
                  <a:schemeClr val="bg1"/>
                </a:solidFill>
              </a:rPr>
              <a:t>to ISP</a:t>
            </a:r>
          </a:p>
          <a:p>
            <a:r>
              <a:rPr lang="en-US" sz="3200" dirty="0"/>
              <a:t>Consider the case that you </a:t>
            </a:r>
            <a:r>
              <a:rPr lang="en-US" sz="3200" b="1" dirty="0">
                <a:solidFill>
                  <a:schemeClr val="bg1"/>
                </a:solidFill>
              </a:rPr>
              <a:t>don't own the library</a:t>
            </a:r>
          </a:p>
          <a:p>
            <a:endParaRPr lang="bg-BG" sz="3200" dirty="0"/>
          </a:p>
        </p:txBody>
      </p:sp>
      <p:sp>
        <p:nvSpPr>
          <p:cNvPr id="4" name="Title 3"/>
          <p:cNvSpPr>
            <a:spLocks noGrp="1"/>
          </p:cNvSpPr>
          <p:nvPr>
            <p:ph type="title"/>
          </p:nvPr>
        </p:nvSpPr>
        <p:spPr/>
        <p:txBody>
          <a:bodyPr/>
          <a:lstStyle/>
          <a:p>
            <a:r>
              <a:rPr lang="en-US" dirty="0"/>
              <a:t>Problem: Recharge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40</a:t>
            </a:fld>
            <a:endParaRPr lang="en-US" dirty="0"/>
          </a:p>
        </p:txBody>
      </p:sp>
      <p:grpSp>
        <p:nvGrpSpPr>
          <p:cNvPr id="26" name="Group 25"/>
          <p:cNvGrpSpPr/>
          <p:nvPr/>
        </p:nvGrpSpPr>
        <p:grpSpPr>
          <a:xfrm>
            <a:off x="1447800" y="1905000"/>
            <a:ext cx="8763000" cy="3200400"/>
            <a:chOff x="1446212" y="1905000"/>
            <a:chExt cx="8763000" cy="3200400"/>
          </a:xfrm>
        </p:grpSpPr>
        <p:sp>
          <p:nvSpPr>
            <p:cNvPr id="8" name="Rectangle: Rounded Corners 7"/>
            <p:cNvSpPr/>
            <p:nvPr/>
          </p:nvSpPr>
          <p:spPr>
            <a:xfrm>
              <a:off x="6018212" y="30480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 Worker</a:t>
              </a:r>
            </a:p>
          </p:txBody>
        </p:sp>
        <p:sp>
          <p:nvSpPr>
            <p:cNvPr id="9" name="Rectangle: Rounded Corners 8"/>
            <p:cNvSpPr/>
            <p:nvPr/>
          </p:nvSpPr>
          <p:spPr>
            <a:xfrm>
              <a:off x="8075612" y="4436752"/>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t>
              </a:r>
            </a:p>
          </p:txBody>
        </p:sp>
        <p:sp>
          <p:nvSpPr>
            <p:cNvPr id="10" name="Rectangle: Rounded Corners 9"/>
            <p:cNvSpPr/>
            <p:nvPr/>
          </p:nvSpPr>
          <p:spPr>
            <a:xfrm>
              <a:off x="5432475" y="4436753"/>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Employee</a:t>
              </a:r>
            </a:p>
          </p:txBody>
        </p:sp>
        <p:sp>
          <p:nvSpPr>
            <p:cNvPr id="11" name="Rectangle: Rounded Corners 10"/>
            <p:cNvSpPr/>
            <p:nvPr/>
          </p:nvSpPr>
          <p:spPr>
            <a:xfrm>
              <a:off x="6018212" y="19050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&lt;IRechargeable&gt;</a:t>
              </a:r>
            </a:p>
          </p:txBody>
        </p:sp>
        <p:sp>
          <p:nvSpPr>
            <p:cNvPr id="12" name="Rectangle: Rounded Corners 11"/>
            <p:cNvSpPr/>
            <p:nvPr/>
          </p:nvSpPr>
          <p:spPr>
            <a:xfrm>
              <a:off x="1446212" y="19050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Recharge Station</a:t>
              </a:r>
            </a:p>
          </p:txBody>
        </p:sp>
        <p:cxnSp>
          <p:nvCxnSpPr>
            <p:cNvPr id="13" name="Straight Arrow Connector 12"/>
            <p:cNvCxnSpPr>
              <a:cxnSpLocks/>
              <a:endCxn id="11" idx="1"/>
            </p:cNvCxnSpPr>
            <p:nvPr/>
          </p:nvCxnSpPr>
          <p:spPr>
            <a:xfrm>
              <a:off x="5113644" y="2239324"/>
              <a:ext cx="90456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8" idx="0"/>
              <a:endCxn id="11" idx="2"/>
            </p:cNvCxnSpPr>
            <p:nvPr/>
          </p:nvCxnSpPr>
          <p:spPr>
            <a:xfrm flipV="1">
              <a:off x="7818212" y="2573647"/>
              <a:ext cx="0" cy="474353"/>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cxnSpLocks/>
              <a:stCxn id="10" idx="0"/>
              <a:endCxn id="8" idx="2"/>
            </p:cNvCxnSpPr>
            <p:nvPr/>
          </p:nvCxnSpPr>
          <p:spPr>
            <a:xfrm rot="5400000" flipH="1" flipV="1">
              <a:off x="6798690" y="3417232"/>
              <a:ext cx="720106" cy="1318937"/>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9" idx="0"/>
              <a:endCxn id="8" idx="2"/>
            </p:cNvCxnSpPr>
            <p:nvPr/>
          </p:nvCxnSpPr>
          <p:spPr>
            <a:xfrm rot="16200000" flipV="1">
              <a:off x="8120260" y="3414600"/>
              <a:ext cx="720105" cy="132420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AutoShape 6"/>
          <p:cNvSpPr>
            <a:spLocks noChangeArrowheads="1"/>
          </p:cNvSpPr>
          <p:nvPr/>
        </p:nvSpPr>
        <p:spPr bwMode="auto">
          <a:xfrm>
            <a:off x="9490534" y="1151218"/>
            <a:ext cx="1828496" cy="507384"/>
          </a:xfrm>
          <a:prstGeom prst="wedgeRoundRectCallout">
            <a:avLst>
              <a:gd name="adj1" fmla="val -56649"/>
              <a:gd name="adj2" fmla="val 5604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New feature</a:t>
            </a:r>
            <a:endParaRPr lang="bg-BG" sz="2400" b="1" dirty="0">
              <a:solidFill>
                <a:srgbClr val="FFFFFF"/>
              </a:solidFill>
              <a:effectLst>
                <a:outerShdw blurRad="38100" dist="38100" dir="2700000" algn="tl">
                  <a:srgbClr val="000000">
                    <a:alpha val="43137"/>
                  </a:srgbClr>
                </a:outerShdw>
              </a:effectLst>
            </a:endParaRPr>
          </a:p>
        </p:txBody>
      </p:sp>
      <p:sp>
        <p:nvSpPr>
          <p:cNvPr id="28" name="Rectangle: Rounded Corners 27"/>
          <p:cNvSpPr/>
          <p:nvPr/>
        </p:nvSpPr>
        <p:spPr>
          <a:xfrm>
            <a:off x="1292980" y="1749813"/>
            <a:ext cx="8475020" cy="96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Rectangle: Rounded Corners 28"/>
          <p:cNvSpPr/>
          <p:nvPr/>
        </p:nvSpPr>
        <p:spPr>
          <a:xfrm>
            <a:off x="5115232" y="2865578"/>
            <a:ext cx="5410200" cy="2392222"/>
          </a:xfrm>
          <a:prstGeom prst="roundRect">
            <a:avLst>
              <a:gd name="adj" fmla="val 47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AutoShape 6"/>
          <p:cNvSpPr>
            <a:spLocks noChangeArrowheads="1"/>
          </p:cNvSpPr>
          <p:nvPr/>
        </p:nvSpPr>
        <p:spPr bwMode="auto">
          <a:xfrm>
            <a:off x="2611834" y="3988795"/>
            <a:ext cx="2237086" cy="447957"/>
          </a:xfrm>
          <a:prstGeom prst="wedgeRoundRectCallout">
            <a:avLst>
              <a:gd name="adj1" fmla="val 58891"/>
              <a:gd name="adj2" fmla="val -2084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Current library</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31755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Multiple Inheritance (If you own the library)</a:t>
            </a:r>
          </a:p>
          <a:p>
            <a:endParaRPr lang="bg-BG" dirty="0"/>
          </a:p>
        </p:txBody>
      </p:sp>
      <p:sp>
        <p:nvSpPr>
          <p:cNvPr id="4" name="Title 3"/>
          <p:cNvSpPr>
            <a:spLocks noGrp="1"/>
          </p:cNvSpPr>
          <p:nvPr>
            <p:ph type="title"/>
          </p:nvPr>
        </p:nvSpPr>
        <p:spPr/>
        <p:txBody>
          <a:bodyPr/>
          <a:lstStyle/>
          <a:p>
            <a:r>
              <a:rPr lang="en-US" dirty="0"/>
              <a:t>Solution: Rechargeable </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41</a:t>
            </a:fld>
            <a:endParaRPr lang="en-US" dirty="0"/>
          </a:p>
        </p:txBody>
      </p:sp>
      <p:grpSp>
        <p:nvGrpSpPr>
          <p:cNvPr id="19" name="Group 18"/>
          <p:cNvGrpSpPr/>
          <p:nvPr/>
        </p:nvGrpSpPr>
        <p:grpSpPr>
          <a:xfrm>
            <a:off x="457200" y="2209800"/>
            <a:ext cx="11277600" cy="3733800"/>
            <a:chOff x="455612" y="2752922"/>
            <a:chExt cx="11277600" cy="3733800"/>
          </a:xfrm>
        </p:grpSpPr>
        <p:grpSp>
          <p:nvGrpSpPr>
            <p:cNvPr id="5" name="Group 4"/>
            <p:cNvGrpSpPr/>
            <p:nvPr/>
          </p:nvGrpSpPr>
          <p:grpSpPr>
            <a:xfrm>
              <a:off x="455612" y="2752922"/>
              <a:ext cx="11277600" cy="3733800"/>
              <a:chOff x="965301" y="2219522"/>
              <a:chExt cx="11277600" cy="3733800"/>
            </a:xfrm>
          </p:grpSpPr>
          <p:sp>
            <p:nvSpPr>
              <p:cNvPr id="6" name="Rectangle: Rounded Corners 5"/>
              <p:cNvSpPr/>
              <p:nvPr/>
            </p:nvSpPr>
            <p:spPr>
              <a:xfrm>
                <a:off x="6948212" y="3532075"/>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 Worker</a:t>
                </a:r>
              </a:p>
            </p:txBody>
          </p:sp>
          <p:sp>
            <p:nvSpPr>
              <p:cNvPr id="7" name="Rectangle: Rounded Corners 6"/>
              <p:cNvSpPr/>
              <p:nvPr/>
            </p:nvSpPr>
            <p:spPr>
              <a:xfrm>
                <a:off x="6070701" y="5284675"/>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t>
                </a:r>
              </a:p>
            </p:txBody>
          </p:sp>
          <p:sp>
            <p:nvSpPr>
              <p:cNvPr id="8" name="Rectangle: Rounded Corners 7"/>
              <p:cNvSpPr/>
              <p:nvPr/>
            </p:nvSpPr>
            <p:spPr>
              <a:xfrm>
                <a:off x="8600234" y="5284675"/>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Employee</a:t>
                </a:r>
              </a:p>
            </p:txBody>
          </p:sp>
          <p:sp>
            <p:nvSpPr>
              <p:cNvPr id="9" name="Rectangle: Rounded Corners 8"/>
              <p:cNvSpPr/>
              <p:nvPr/>
            </p:nvSpPr>
            <p:spPr>
              <a:xfrm>
                <a:off x="4344269" y="2219522"/>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&lt;IRechargeable&gt;</a:t>
                </a:r>
              </a:p>
            </p:txBody>
          </p:sp>
          <p:sp>
            <p:nvSpPr>
              <p:cNvPr id="10" name="Rectangle: Rounded Corners 9"/>
              <p:cNvSpPr/>
              <p:nvPr/>
            </p:nvSpPr>
            <p:spPr>
              <a:xfrm>
                <a:off x="965301" y="2219522"/>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Recharge Station</a:t>
                </a:r>
              </a:p>
            </p:txBody>
          </p:sp>
          <p:cxnSp>
            <p:nvCxnSpPr>
              <p:cNvPr id="11" name="Straight Arrow Connector 10"/>
              <p:cNvCxnSpPr>
                <a:cxnSpLocks/>
              </p:cNvCxnSpPr>
              <p:nvPr/>
            </p:nvCxnSpPr>
            <p:spPr>
              <a:xfrm>
                <a:off x="3908247" y="2553845"/>
                <a:ext cx="3916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7" idx="0"/>
                <a:endCxn id="6" idx="2"/>
              </p:cNvCxnSpPr>
              <p:nvPr/>
            </p:nvCxnSpPr>
            <p:spPr>
              <a:xfrm rot="5400000" flipH="1" flipV="1">
                <a:off x="7220880" y="4117344"/>
                <a:ext cx="1083953" cy="1250711"/>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p:cNvSpPr/>
              <p:nvPr/>
            </p:nvSpPr>
            <p:spPr>
              <a:xfrm>
                <a:off x="9362901" y="2219522"/>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&lt;ISleeper&gt;</a:t>
                </a:r>
              </a:p>
            </p:txBody>
          </p:sp>
        </p:grpSp>
        <p:cxnSp>
          <p:nvCxnSpPr>
            <p:cNvPr id="26" name="Connector: Elbow 25"/>
            <p:cNvCxnSpPr>
              <a:cxnSpLocks/>
              <a:stCxn id="7" idx="0"/>
              <a:endCxn id="9" idx="2"/>
            </p:cNvCxnSpPr>
            <p:nvPr/>
          </p:nvCxnSpPr>
          <p:spPr>
            <a:xfrm rot="16200000" flipV="1">
              <a:off x="4752943" y="3943206"/>
              <a:ext cx="2396506" cy="1353232"/>
            </a:xfrm>
            <a:prstGeom prst="bentConnector3">
              <a:avLst>
                <a:gd name="adj1" fmla="val 21992"/>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cxnSpLocks/>
              <a:stCxn id="8" idx="0"/>
              <a:endCxn id="6" idx="2"/>
            </p:cNvCxnSpPr>
            <p:nvPr/>
          </p:nvCxnSpPr>
          <p:spPr>
            <a:xfrm rot="16200000" flipV="1">
              <a:off x="7975958" y="4636688"/>
              <a:ext cx="1083953" cy="1278822"/>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or: Elbow 19"/>
          <p:cNvCxnSpPr>
            <a:cxnSpLocks/>
            <a:stCxn id="8" idx="0"/>
            <a:endCxn id="18" idx="2"/>
          </p:cNvCxnSpPr>
          <p:nvPr/>
        </p:nvCxnSpPr>
        <p:spPr>
          <a:xfrm rot="5400000" flipH="1" flipV="1">
            <a:off x="8528613" y="3508768"/>
            <a:ext cx="2396506" cy="1135867"/>
          </a:xfrm>
          <a:prstGeom prst="bentConnector3">
            <a:avLst>
              <a:gd name="adj1" fmla="val 22398"/>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76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Adapter Pattern (If you don't own the library)</a:t>
            </a:r>
          </a:p>
        </p:txBody>
      </p:sp>
      <p:sp>
        <p:nvSpPr>
          <p:cNvPr id="4" name="Title 3"/>
          <p:cNvSpPr>
            <a:spLocks noGrp="1"/>
          </p:cNvSpPr>
          <p:nvPr>
            <p:ph type="title"/>
          </p:nvPr>
        </p:nvSpPr>
        <p:spPr/>
        <p:txBody>
          <a:bodyPr/>
          <a:lstStyle/>
          <a:p>
            <a:r>
              <a:rPr lang="en-US" dirty="0"/>
              <a:t>Solution: Rechargeable (2) </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42</a:t>
            </a:fld>
            <a:endParaRPr lang="en-US" dirty="0"/>
          </a:p>
        </p:txBody>
      </p:sp>
      <p:cxnSp>
        <p:nvCxnSpPr>
          <p:cNvPr id="25" name="Straight Arrow Connector 24"/>
          <p:cNvCxnSpPr>
            <a:cxnSpLocks/>
            <a:stCxn id="19" idx="0"/>
            <a:endCxn id="9" idx="2"/>
          </p:cNvCxnSpPr>
          <p:nvPr/>
        </p:nvCxnSpPr>
        <p:spPr>
          <a:xfrm flipH="1" flipV="1">
            <a:off x="5185569" y="2812079"/>
            <a:ext cx="32737" cy="223427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57201" y="2143432"/>
            <a:ext cx="10339338" cy="3571566"/>
            <a:chOff x="1460612" y="1981200"/>
            <a:chExt cx="10339338" cy="3571566"/>
          </a:xfrm>
        </p:grpSpPr>
        <p:sp>
          <p:nvSpPr>
            <p:cNvPr id="9" name="Rectangle: Rounded Corners 8"/>
            <p:cNvSpPr/>
            <p:nvPr/>
          </p:nvSpPr>
          <p:spPr>
            <a:xfrm>
              <a:off x="4748980" y="1981200"/>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&lt;IRechargeable&gt;</a:t>
              </a:r>
            </a:p>
          </p:txBody>
        </p:sp>
        <p:sp>
          <p:nvSpPr>
            <p:cNvPr id="10" name="Rectangle: Rounded Corners 9"/>
            <p:cNvSpPr/>
            <p:nvPr/>
          </p:nvSpPr>
          <p:spPr>
            <a:xfrm>
              <a:off x="1460612" y="1981200"/>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Recharge Station</a:t>
              </a:r>
            </a:p>
          </p:txBody>
        </p:sp>
        <p:cxnSp>
          <p:nvCxnSpPr>
            <p:cNvPr id="11" name="Straight Arrow Connector 10"/>
            <p:cNvCxnSpPr>
              <a:cxnSpLocks/>
            </p:cNvCxnSpPr>
            <p:nvPr/>
          </p:nvCxnSpPr>
          <p:spPr>
            <a:xfrm>
              <a:off x="4385002" y="2324402"/>
              <a:ext cx="31878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23" idx="0"/>
              <a:endCxn id="22" idx="2"/>
            </p:cNvCxnSpPr>
            <p:nvPr/>
          </p:nvCxnSpPr>
          <p:spPr>
            <a:xfrm rot="16200000" flipV="1">
              <a:off x="10777797" y="3861968"/>
              <a:ext cx="720105" cy="132420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24" idx="0"/>
              <a:endCxn id="22" idx="2"/>
            </p:cNvCxnSpPr>
            <p:nvPr/>
          </p:nvCxnSpPr>
          <p:spPr>
            <a:xfrm rot="5400000" flipH="1" flipV="1">
              <a:off x="9456227" y="3864600"/>
              <a:ext cx="720106" cy="1318937"/>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p:cNvSpPr/>
            <p:nvPr/>
          </p:nvSpPr>
          <p:spPr>
            <a:xfrm>
              <a:off x="4818520" y="4884119"/>
              <a:ext cx="2806394"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RobotAdapter</a:t>
              </a:r>
            </a:p>
          </p:txBody>
        </p:sp>
      </p:grpSp>
      <p:sp>
        <p:nvSpPr>
          <p:cNvPr id="22" name="Rectangle: Rounded Corners 21"/>
          <p:cNvSpPr/>
          <p:nvPr/>
        </p:nvSpPr>
        <p:spPr>
          <a:xfrm>
            <a:off x="7672338" y="36576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 Worker</a:t>
            </a:r>
          </a:p>
        </p:txBody>
      </p:sp>
      <p:sp>
        <p:nvSpPr>
          <p:cNvPr id="23" name="Rectangle: Rounded Corners 22"/>
          <p:cNvSpPr/>
          <p:nvPr/>
        </p:nvSpPr>
        <p:spPr>
          <a:xfrm>
            <a:off x="9729738" y="5046352"/>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Employee</a:t>
            </a:r>
          </a:p>
        </p:txBody>
      </p:sp>
      <p:sp>
        <p:nvSpPr>
          <p:cNvPr id="24" name="Rectangle: Rounded Corners 23"/>
          <p:cNvSpPr/>
          <p:nvPr/>
        </p:nvSpPr>
        <p:spPr>
          <a:xfrm>
            <a:off x="7086601" y="5046353"/>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t>
            </a:r>
          </a:p>
        </p:txBody>
      </p:sp>
      <p:sp>
        <p:nvSpPr>
          <p:cNvPr id="42" name="Rectangle: Rounded Corners 41"/>
          <p:cNvSpPr/>
          <p:nvPr/>
        </p:nvSpPr>
        <p:spPr>
          <a:xfrm>
            <a:off x="6934200" y="3490189"/>
            <a:ext cx="5064765" cy="2392222"/>
          </a:xfrm>
          <a:prstGeom prst="roundRect">
            <a:avLst>
              <a:gd name="adj" fmla="val 47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cxnSp>
        <p:nvCxnSpPr>
          <p:cNvPr id="30" name="Straight Arrow Connector 29"/>
          <p:cNvCxnSpPr>
            <a:cxnSpLocks/>
          </p:cNvCxnSpPr>
          <p:nvPr/>
        </p:nvCxnSpPr>
        <p:spPr>
          <a:xfrm>
            <a:off x="6630380" y="5380675"/>
            <a:ext cx="465098" cy="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168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Dependency Inversion</a:t>
            </a:r>
            <a:endParaRPr lang="bg-BG" dirty="0"/>
          </a:p>
        </p:txBody>
      </p:sp>
      <p:pic>
        <p:nvPicPr>
          <p:cNvPr id="3" name="Picture 2">
            <a:extLst>
              <a:ext uri="{FF2B5EF4-FFF2-40B4-BE49-F238E27FC236}">
                <a16:creationId xmlns:a16="http://schemas.microsoft.com/office/drawing/2014/main" xmlns="" id="{8F5A38B9-0C1C-4D29-AD60-888C2B77CAC7}"/>
              </a:ext>
            </a:extLst>
          </p:cNvPr>
          <p:cNvPicPr>
            <a:picLocks noChangeAspect="1"/>
          </p:cNvPicPr>
          <p:nvPr/>
        </p:nvPicPr>
        <p:blipFill>
          <a:blip r:embed="rId2"/>
          <a:stretch>
            <a:fillRect/>
          </a:stretch>
        </p:blipFill>
        <p:spPr>
          <a:xfrm>
            <a:off x="5115898" y="1577469"/>
            <a:ext cx="1960203" cy="2218124"/>
          </a:xfrm>
          <a:prstGeom prst="rect">
            <a:avLst/>
          </a:prstGeom>
        </p:spPr>
      </p:pic>
    </p:spTree>
    <p:extLst>
      <p:ext uri="{BB962C8B-B14F-4D97-AF65-F5344CB8AC3E}">
        <p14:creationId xmlns:p14="http://schemas.microsoft.com/office/powerpoint/2010/main" val="1694815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Dependencies and Coupling</a:t>
            </a:r>
            <a:endParaRPr lang="en-US" dirty="0"/>
          </a:p>
        </p:txBody>
      </p:sp>
      <p:sp>
        <p:nvSpPr>
          <p:cNvPr id="7" name="Content Placeholder 6"/>
          <p:cNvSpPr>
            <a:spLocks noGrp="1"/>
          </p:cNvSpPr>
          <p:nvPr>
            <p:ph idx="10"/>
          </p:nvPr>
        </p:nvSpPr>
        <p:spPr/>
        <p:txBody>
          <a:bodyPr/>
          <a:lstStyle/>
          <a:p>
            <a:r>
              <a:rPr lang="en-US" dirty="0"/>
              <a:t>Depend directly on other modules</a:t>
            </a:r>
          </a:p>
          <a:p>
            <a:endParaRPr lang="en-US" dirty="0"/>
          </a:p>
        </p:txBody>
      </p:sp>
      <p:sp>
        <p:nvSpPr>
          <p:cNvPr id="15" name="Text Placeholder 14"/>
          <p:cNvSpPr>
            <a:spLocks noGrp="1"/>
          </p:cNvSpPr>
          <p:nvPr>
            <p:ph type="body" sz="quarter" idx="11"/>
          </p:nvPr>
        </p:nvSpPr>
        <p:spPr/>
        <p:txBody>
          <a:bodyPr/>
          <a:lstStyle/>
          <a:p>
            <a:pPr algn="ctr">
              <a:lnSpc>
                <a:spcPct val="100000"/>
              </a:lnSpc>
            </a:pPr>
            <a:r>
              <a:rPr lang="en-US" dirty="0"/>
              <a:t>Depend on abstractions</a:t>
            </a:r>
          </a:p>
        </p:txBody>
      </p:sp>
      <p:sp>
        <p:nvSpPr>
          <p:cNvPr id="2" name="Slide Number Placeholder 1"/>
          <p:cNvSpPr>
            <a:spLocks noGrp="1"/>
          </p:cNvSpPr>
          <p:nvPr>
            <p:ph type="sldNum" sz="quarter" idx="14"/>
          </p:nvPr>
        </p:nvSpPr>
        <p:spPr/>
        <p:txBody>
          <a:bodyPr/>
          <a:lstStyle/>
          <a:p>
            <a:fld id="{C014DD1E-5D91-48A3-AD6D-45FBA980D106}" type="slidenum">
              <a:rPr lang="en-US" smtClean="0"/>
              <a:pPr/>
              <a:t>44</a:t>
            </a:fld>
            <a:endParaRPr lang="en-US" dirty="0"/>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59" y="2415091"/>
            <a:ext cx="4564824" cy="3098197"/>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pic>
        <p:nvPicPr>
          <p:cNvPr id="6" name="Picture 6" descr="http://imagine.kicbak.com/blog/wp-content/uploads/2011/12/ModuleDependencyCh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8251" y="2489802"/>
            <a:ext cx="3980543" cy="2820957"/>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8" name="Content Placeholder 6"/>
          <p:cNvSpPr txBox="1">
            <a:spLocks/>
          </p:cNvSpPr>
          <p:nvPr/>
        </p:nvSpPr>
        <p:spPr>
          <a:xfrm>
            <a:off x="0" y="1344712"/>
            <a:ext cx="4784684" cy="124178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lnSpc>
                <a:spcPct val="100000"/>
              </a:lnSpc>
              <a:buNone/>
            </a:pPr>
            <a:endParaRPr lang="en-US" dirty="0"/>
          </a:p>
        </p:txBody>
      </p:sp>
    </p:spTree>
    <p:extLst>
      <p:ext uri="{BB962C8B-B14F-4D97-AF65-F5344CB8AC3E}">
        <p14:creationId xmlns:p14="http://schemas.microsoft.com/office/powerpoint/2010/main" val="4012283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Examples</a:t>
            </a:r>
            <a:endParaRPr lang="bg-BG" dirty="0"/>
          </a:p>
        </p:txBody>
      </p:sp>
      <p:sp>
        <p:nvSpPr>
          <p:cNvPr id="3" name="Text Placeholder 2"/>
          <p:cNvSpPr>
            <a:spLocks noGrp="1"/>
          </p:cNvSpPr>
          <p:nvPr>
            <p:ph type="body" sz="quarter" idx="10"/>
          </p:nvPr>
        </p:nvSpPr>
        <p:spPr/>
        <p:txBody>
          <a:bodyPr/>
          <a:lstStyle/>
          <a:p>
            <a:r>
              <a:rPr lang="en-US" dirty="0"/>
              <a:t>A</a:t>
            </a:r>
            <a:r>
              <a:rPr lang="en-US" dirty="0">
                <a:solidFill>
                  <a:schemeClr val="accent5">
                    <a:lumMod val="20000"/>
                    <a:lumOff val="80000"/>
                  </a:schemeClr>
                </a:solidFill>
              </a:rPr>
              <a:t> </a:t>
            </a:r>
            <a:r>
              <a:rPr lang="en-US" b="1" dirty="0">
                <a:solidFill>
                  <a:schemeClr val="bg1"/>
                </a:solidFill>
              </a:rPr>
              <a:t>dependency</a:t>
            </a:r>
            <a:r>
              <a:rPr lang="en-US" dirty="0">
                <a:solidFill>
                  <a:schemeClr val="accent5">
                    <a:lumMod val="20000"/>
                    <a:lumOff val="80000"/>
                  </a:schemeClr>
                </a:solidFill>
              </a:rPr>
              <a:t> </a:t>
            </a:r>
            <a:r>
              <a:rPr lang="en-US" dirty="0"/>
              <a:t>is</a:t>
            </a:r>
            <a:r>
              <a:rPr lang="en-US" dirty="0">
                <a:solidFill>
                  <a:schemeClr val="accent5">
                    <a:lumMod val="20000"/>
                    <a:lumOff val="80000"/>
                  </a:schemeClr>
                </a:solidFill>
              </a:rPr>
              <a:t> </a:t>
            </a:r>
            <a:r>
              <a:rPr lang="en-US" dirty="0"/>
              <a:t>any external component / system:</a:t>
            </a:r>
          </a:p>
          <a:p>
            <a:endParaRPr lang="en-US" dirty="0"/>
          </a:p>
          <a:p>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45</a:t>
            </a:fld>
            <a:endParaRPr lang="en-US" dirty="0"/>
          </a:p>
        </p:txBody>
      </p:sp>
      <p:sp>
        <p:nvSpPr>
          <p:cNvPr id="7" name="Content Placeholder 2"/>
          <p:cNvSpPr>
            <a:spLocks noGrp="1"/>
          </p:cNvSpPr>
          <p:nvPr>
            <p:ph idx="4294967295"/>
          </p:nvPr>
        </p:nvSpPr>
        <p:spPr>
          <a:xfrm>
            <a:off x="1335309" y="1981200"/>
            <a:ext cx="11364691" cy="4740275"/>
          </a:xfrm>
        </p:spPr>
        <p:txBody>
          <a:bodyPr numCol="2">
            <a:normAutofit/>
          </a:bodyPr>
          <a:lstStyle/>
          <a:p>
            <a:pPr lvl="1"/>
            <a:r>
              <a:rPr lang="en-US" dirty="0"/>
              <a:t>Framework</a:t>
            </a:r>
            <a:endParaRPr lang="en-US" b="0" dirty="0"/>
          </a:p>
          <a:p>
            <a:pPr lvl="1"/>
            <a:r>
              <a:rPr lang="bg-BG" dirty="0"/>
              <a:t>3</a:t>
            </a:r>
            <a:r>
              <a:rPr lang="en-US" baseline="30000" dirty="0" err="1"/>
              <a:t>rd</a:t>
            </a:r>
            <a:r>
              <a:rPr lang="en-US" dirty="0"/>
              <a:t>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bg1"/>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p:txBody>
      </p:sp>
    </p:spTree>
    <p:extLst>
      <p:ext uri="{BB962C8B-B14F-4D97-AF65-F5344CB8AC3E}">
        <p14:creationId xmlns:p14="http://schemas.microsoft.com/office/powerpoint/2010/main" val="1633811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 in Traditional Programming</a:t>
            </a:r>
            <a:endParaRPr lang="bg-BG" dirty="0"/>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46</a:t>
            </a:fld>
            <a:endParaRPr lang="en-US" dirty="0"/>
          </a:p>
        </p:txBody>
      </p:sp>
      <p:sp>
        <p:nvSpPr>
          <p:cNvPr id="16" name="Round Single Corner Rectangle 15"/>
          <p:cNvSpPr/>
          <p:nvPr/>
        </p:nvSpPr>
        <p:spPr>
          <a:xfrm>
            <a:off x="1981199" y="4500630"/>
            <a:ext cx="256138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Infrastructure</a:t>
            </a:r>
          </a:p>
        </p:txBody>
      </p:sp>
      <p:sp>
        <p:nvSpPr>
          <p:cNvPr id="9" name="Round Same Side Corner Rectangle 8"/>
          <p:cNvSpPr/>
          <p:nvPr/>
        </p:nvSpPr>
        <p:spPr>
          <a:xfrm>
            <a:off x="1981200" y="1590743"/>
            <a:ext cx="8229600" cy="1447800"/>
          </a:xfrm>
          <a:prstGeom prst="round2Same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UI</a:t>
            </a:r>
          </a:p>
        </p:txBody>
      </p:sp>
      <p:sp>
        <p:nvSpPr>
          <p:cNvPr id="11" name="Rectangle 10"/>
          <p:cNvSpPr/>
          <p:nvPr/>
        </p:nvSpPr>
        <p:spPr>
          <a:xfrm>
            <a:off x="1981200" y="3114743"/>
            <a:ext cx="8229600" cy="129540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Business Layer</a:t>
            </a:r>
          </a:p>
        </p:txBody>
      </p:sp>
      <p:sp>
        <p:nvSpPr>
          <p:cNvPr id="14" name="Round Single Corner Rectangle 13"/>
          <p:cNvSpPr/>
          <p:nvPr/>
        </p:nvSpPr>
        <p:spPr>
          <a:xfrm flipH="1">
            <a:off x="8572724" y="4500629"/>
            <a:ext cx="163807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External libraries</a:t>
            </a:r>
          </a:p>
        </p:txBody>
      </p:sp>
      <p:sp>
        <p:nvSpPr>
          <p:cNvPr id="15" name="Rectangle 14"/>
          <p:cNvSpPr/>
          <p:nvPr/>
        </p:nvSpPr>
        <p:spPr>
          <a:xfrm>
            <a:off x="4657110" y="4500629"/>
            <a:ext cx="1984487"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Database</a:t>
            </a:r>
          </a:p>
        </p:txBody>
      </p:sp>
      <p:sp>
        <p:nvSpPr>
          <p:cNvPr id="18" name="Rectangle 17"/>
          <p:cNvSpPr/>
          <p:nvPr/>
        </p:nvSpPr>
        <p:spPr>
          <a:xfrm>
            <a:off x="6782246" y="4512678"/>
            <a:ext cx="1675954"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solidFill>
                  <a:srgbClr val="FFFFFF"/>
                </a:solidFill>
                <a:effectLst>
                  <a:outerShdw blurRad="38100" dist="38100" dir="2700000" algn="tl">
                    <a:srgbClr val="000000">
                      <a:alpha val="43137"/>
                    </a:srgbClr>
                  </a:outerShdw>
                </a:effectLst>
              </a:rPr>
              <a:t>Utilities</a:t>
            </a:r>
            <a:endParaRPr lang="en-US" sz="3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6663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4" grpId="0" animBg="1"/>
      <p:bldP spid="15"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Depend on Abstractions</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47</a:t>
            </a:fld>
            <a:endParaRPr lang="en-US" dirty="0"/>
          </a:p>
        </p:txBody>
      </p:sp>
      <p:grpSp>
        <p:nvGrpSpPr>
          <p:cNvPr id="10" name="Group 9">
            <a:extLst>
              <a:ext uri="{FF2B5EF4-FFF2-40B4-BE49-F238E27FC236}">
                <a16:creationId xmlns:a16="http://schemas.microsoft.com/office/drawing/2014/main" xmlns="" id="{DF1FD60E-C0E0-4BD8-B07E-9598C672BBC6}"/>
              </a:ext>
            </a:extLst>
          </p:cNvPr>
          <p:cNvGrpSpPr/>
          <p:nvPr/>
        </p:nvGrpSpPr>
        <p:grpSpPr>
          <a:xfrm>
            <a:off x="168195" y="2504162"/>
            <a:ext cx="4343351" cy="2638338"/>
            <a:chOff x="779929" y="1929709"/>
            <a:chExt cx="4343351" cy="2638338"/>
          </a:xfrm>
        </p:grpSpPr>
        <p:sp>
          <p:nvSpPr>
            <p:cNvPr id="8" name="Rectangle 7">
              <a:extLst>
                <a:ext uri="{FF2B5EF4-FFF2-40B4-BE49-F238E27FC236}">
                  <a16:creationId xmlns:a16="http://schemas.microsoft.com/office/drawing/2014/main" xmlns="" id="{24EAEFB1-D6AB-4C9C-98E2-F9D22F2625F7}"/>
                </a:ext>
              </a:extLst>
            </p:cNvPr>
            <p:cNvSpPr/>
            <p:nvPr/>
          </p:nvSpPr>
          <p:spPr bwMode="auto">
            <a:xfrm>
              <a:off x="779929"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Keyboard</a:t>
              </a:r>
            </a:p>
          </p:txBody>
        </p:sp>
        <p:grpSp>
          <p:nvGrpSpPr>
            <p:cNvPr id="7" name="Group 6">
              <a:extLst>
                <a:ext uri="{FF2B5EF4-FFF2-40B4-BE49-F238E27FC236}">
                  <a16:creationId xmlns:a16="http://schemas.microsoft.com/office/drawing/2014/main" xmlns="" id="{C2201F44-4540-4D07-94CC-CEA23960328B}"/>
                </a:ext>
              </a:extLst>
            </p:cNvPr>
            <p:cNvGrpSpPr/>
            <p:nvPr/>
          </p:nvGrpSpPr>
          <p:grpSpPr>
            <a:xfrm>
              <a:off x="1724074" y="1929709"/>
              <a:ext cx="3399206" cy="2638338"/>
              <a:chOff x="1724074" y="1929709"/>
              <a:chExt cx="3399206" cy="2638338"/>
            </a:xfrm>
          </p:grpSpPr>
          <p:sp>
            <p:nvSpPr>
              <p:cNvPr id="3" name="Rectangle 2">
                <a:extLst>
                  <a:ext uri="{FF2B5EF4-FFF2-40B4-BE49-F238E27FC236}">
                    <a16:creationId xmlns:a16="http://schemas.microsoft.com/office/drawing/2014/main" xmlns="" id="{CCD965AF-D337-4CB6-A8A0-5E85C9B60FC2}"/>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Copy</a:t>
                </a:r>
              </a:p>
            </p:txBody>
          </p:sp>
          <p:sp>
            <p:nvSpPr>
              <p:cNvPr id="9" name="Rectangle 8">
                <a:extLst>
                  <a:ext uri="{FF2B5EF4-FFF2-40B4-BE49-F238E27FC236}">
                    <a16:creationId xmlns:a16="http://schemas.microsoft.com/office/drawing/2014/main" xmlns="" id="{917023FD-0B2E-462D-A8F6-86251A3DEFD6}"/>
                  </a:ext>
                </a:extLst>
              </p:cNvPr>
              <p:cNvSpPr/>
              <p:nvPr/>
            </p:nvSpPr>
            <p:spPr bwMode="auto">
              <a:xfrm>
                <a:off x="347377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Printer</a:t>
                </a:r>
              </a:p>
            </p:txBody>
          </p:sp>
          <p:sp>
            <p:nvSpPr>
              <p:cNvPr id="5" name="Arrow: Right 4">
                <a:extLst>
                  <a:ext uri="{FF2B5EF4-FFF2-40B4-BE49-F238E27FC236}">
                    <a16:creationId xmlns:a16="http://schemas.microsoft.com/office/drawing/2014/main" xmlns="" id="{D5105A7D-42AA-4048-9CB6-FF08A5A65E85}"/>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1" name="Arrow: Right 10">
                <a:extLst>
                  <a:ext uri="{FF2B5EF4-FFF2-40B4-BE49-F238E27FC236}">
                    <a16:creationId xmlns:a16="http://schemas.microsoft.com/office/drawing/2014/main" xmlns="" id="{49AA19AA-16CD-4E04-857C-1C486A1A0289}"/>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grpSp>
        <p:nvGrpSpPr>
          <p:cNvPr id="13" name="Group 12">
            <a:extLst>
              <a:ext uri="{FF2B5EF4-FFF2-40B4-BE49-F238E27FC236}">
                <a16:creationId xmlns:a16="http://schemas.microsoft.com/office/drawing/2014/main" xmlns="" id="{58C4D41F-1DAC-4B7F-8325-233E8D6A3504}"/>
              </a:ext>
            </a:extLst>
          </p:cNvPr>
          <p:cNvGrpSpPr/>
          <p:nvPr/>
        </p:nvGrpSpPr>
        <p:grpSpPr>
          <a:xfrm>
            <a:off x="5730745" y="1688374"/>
            <a:ext cx="6032630" cy="4152180"/>
            <a:chOff x="5945057" y="2229679"/>
            <a:chExt cx="6032630" cy="4152180"/>
          </a:xfrm>
        </p:grpSpPr>
        <p:grpSp>
          <p:nvGrpSpPr>
            <p:cNvPr id="16" name="Group 15">
              <a:extLst>
                <a:ext uri="{FF2B5EF4-FFF2-40B4-BE49-F238E27FC236}">
                  <a16:creationId xmlns:a16="http://schemas.microsoft.com/office/drawing/2014/main" xmlns="" id="{D004F72D-5A65-4473-B003-2AD18EE6831B}"/>
                </a:ext>
              </a:extLst>
            </p:cNvPr>
            <p:cNvGrpSpPr/>
            <p:nvPr/>
          </p:nvGrpSpPr>
          <p:grpSpPr>
            <a:xfrm>
              <a:off x="6464092" y="2229679"/>
              <a:ext cx="4767957" cy="2638338"/>
              <a:chOff x="467433" y="1929709"/>
              <a:chExt cx="4767957" cy="2638338"/>
            </a:xfrm>
          </p:grpSpPr>
          <p:sp>
            <p:nvSpPr>
              <p:cNvPr id="17" name="Rectangle 16">
                <a:extLst>
                  <a:ext uri="{FF2B5EF4-FFF2-40B4-BE49-F238E27FC236}">
                    <a16:creationId xmlns:a16="http://schemas.microsoft.com/office/drawing/2014/main" xmlns="" id="{AE8A8F35-635F-4E0F-8658-299144C3F5D2}"/>
                  </a:ext>
                </a:extLst>
              </p:cNvPr>
              <p:cNvSpPr/>
              <p:nvPr/>
            </p:nvSpPr>
            <p:spPr bwMode="auto">
              <a:xfrm>
                <a:off x="467433"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interface</a:t>
                </a:r>
              </a:p>
              <a:p>
                <a:pPr algn="ctr"/>
                <a:r>
                  <a:rPr lang="en-GB" sz="2800" b="1" dirty="0">
                    <a:solidFill>
                      <a:srgbClr val="FFFFFF"/>
                    </a:solidFill>
                    <a:effectLst>
                      <a:outerShdw blurRad="38100" dist="38100" dir="2700000" algn="tl">
                        <a:srgbClr val="000000">
                          <a:alpha val="43137"/>
                        </a:srgbClr>
                      </a:outerShdw>
                    </a:effectLst>
                  </a:rPr>
                  <a:t>Reader</a:t>
                </a:r>
              </a:p>
            </p:txBody>
          </p:sp>
          <p:grpSp>
            <p:nvGrpSpPr>
              <p:cNvPr id="18" name="Group 17">
                <a:extLst>
                  <a:ext uri="{FF2B5EF4-FFF2-40B4-BE49-F238E27FC236}">
                    <a16:creationId xmlns:a16="http://schemas.microsoft.com/office/drawing/2014/main" xmlns="" id="{8B757D64-C9BC-4413-ABA9-405E64BC4A42}"/>
                  </a:ext>
                </a:extLst>
              </p:cNvPr>
              <p:cNvGrpSpPr/>
              <p:nvPr/>
            </p:nvGrpSpPr>
            <p:grpSpPr>
              <a:xfrm>
                <a:off x="1724074" y="1929709"/>
                <a:ext cx="3511316" cy="2638338"/>
                <a:chOff x="1724074" y="1929709"/>
                <a:chExt cx="3511316" cy="2638338"/>
              </a:xfrm>
            </p:grpSpPr>
            <p:sp>
              <p:nvSpPr>
                <p:cNvPr id="19" name="Rectangle 18">
                  <a:extLst>
                    <a:ext uri="{FF2B5EF4-FFF2-40B4-BE49-F238E27FC236}">
                      <a16:creationId xmlns:a16="http://schemas.microsoft.com/office/drawing/2014/main" xmlns="" id="{843B787E-61D3-439C-A682-4FB5FD8F8DA4}"/>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Copy</a:t>
                  </a:r>
                </a:p>
              </p:txBody>
            </p:sp>
            <p:sp>
              <p:nvSpPr>
                <p:cNvPr id="20" name="Rectangle 19">
                  <a:extLst>
                    <a:ext uri="{FF2B5EF4-FFF2-40B4-BE49-F238E27FC236}">
                      <a16:creationId xmlns:a16="http://schemas.microsoft.com/office/drawing/2014/main" xmlns="" id="{F9C91C94-8448-476E-9AB8-10FA09DA1B0C}"/>
                    </a:ext>
                  </a:extLst>
                </p:cNvPr>
                <p:cNvSpPr/>
                <p:nvPr/>
              </p:nvSpPr>
              <p:spPr bwMode="auto">
                <a:xfrm>
                  <a:off x="358588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interface</a:t>
                  </a:r>
                </a:p>
                <a:p>
                  <a:pPr algn="ctr"/>
                  <a:r>
                    <a:rPr lang="en-GB" sz="2800" b="1" dirty="0">
                      <a:solidFill>
                        <a:srgbClr val="FFFFFF"/>
                      </a:solidFill>
                      <a:effectLst>
                        <a:outerShdw blurRad="38100" dist="38100" dir="2700000" algn="tl">
                          <a:srgbClr val="000000">
                            <a:alpha val="43137"/>
                          </a:srgbClr>
                        </a:outerShdw>
                      </a:effectLst>
                    </a:rPr>
                    <a:t>Writer</a:t>
                  </a:r>
                </a:p>
              </p:txBody>
            </p:sp>
            <p:sp>
              <p:nvSpPr>
                <p:cNvPr id="21" name="Arrow: Right 20">
                  <a:extLst>
                    <a:ext uri="{FF2B5EF4-FFF2-40B4-BE49-F238E27FC236}">
                      <a16:creationId xmlns:a16="http://schemas.microsoft.com/office/drawing/2014/main" xmlns="" id="{CE234E9C-6047-4B26-8A27-B087D9B3D30B}"/>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2" name="Arrow: Right 21">
                  <a:extLst>
                    <a:ext uri="{FF2B5EF4-FFF2-40B4-BE49-F238E27FC236}">
                      <a16:creationId xmlns:a16="http://schemas.microsoft.com/office/drawing/2014/main" xmlns="" id="{9B4DC30D-5AD8-41A8-99F5-378AA7780523}"/>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sp>
          <p:nvSpPr>
            <p:cNvPr id="23" name="Rectangle 22">
              <a:extLst>
                <a:ext uri="{FF2B5EF4-FFF2-40B4-BE49-F238E27FC236}">
                  <a16:creationId xmlns:a16="http://schemas.microsoft.com/office/drawing/2014/main" xmlns="" id="{7314C628-620A-4900-828A-91F0BC83A92C}"/>
                </a:ext>
              </a:extLst>
            </p:cNvPr>
            <p:cNvSpPr/>
            <p:nvPr/>
          </p:nvSpPr>
          <p:spPr bwMode="auto">
            <a:xfrm>
              <a:off x="5945057" y="5375098"/>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KeyboardReader</a:t>
              </a:r>
            </a:p>
          </p:txBody>
        </p:sp>
        <p:sp>
          <p:nvSpPr>
            <p:cNvPr id="24" name="Rectangle 23">
              <a:extLst>
                <a:ext uri="{FF2B5EF4-FFF2-40B4-BE49-F238E27FC236}">
                  <a16:creationId xmlns:a16="http://schemas.microsoft.com/office/drawing/2014/main" xmlns="" id="{77B7E417-A5DB-4D26-B26F-E38621DBBC62}"/>
                </a:ext>
              </a:extLst>
            </p:cNvPr>
            <p:cNvSpPr/>
            <p:nvPr/>
          </p:nvSpPr>
          <p:spPr bwMode="auto">
            <a:xfrm>
              <a:off x="9290113" y="5371326"/>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PrinterWriter</a:t>
              </a:r>
            </a:p>
          </p:txBody>
        </p:sp>
        <p:sp>
          <p:nvSpPr>
            <p:cNvPr id="12" name="Arrow: Up 11">
              <a:extLst>
                <a:ext uri="{FF2B5EF4-FFF2-40B4-BE49-F238E27FC236}">
                  <a16:creationId xmlns:a16="http://schemas.microsoft.com/office/drawing/2014/main" xmlns="" id="{C6CD839E-5D52-4FCD-9A5F-10BBFAEAF3D3}"/>
                </a:ext>
              </a:extLst>
            </p:cNvPr>
            <p:cNvSpPr/>
            <p:nvPr/>
          </p:nvSpPr>
          <p:spPr bwMode="auto">
            <a:xfrm>
              <a:off x="7153039" y="4938038"/>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6" name="Arrow: Up 25">
              <a:extLst>
                <a:ext uri="{FF2B5EF4-FFF2-40B4-BE49-F238E27FC236}">
                  <a16:creationId xmlns:a16="http://schemas.microsoft.com/office/drawing/2014/main" xmlns="" id="{BBCBD7DB-6E95-45AC-B993-ACAA5B7F2D49}"/>
                </a:ext>
              </a:extLst>
            </p:cNvPr>
            <p:cNvSpPr/>
            <p:nvPr/>
          </p:nvSpPr>
          <p:spPr bwMode="auto">
            <a:xfrm>
              <a:off x="10498095" y="4938037"/>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sp>
        <p:nvSpPr>
          <p:cNvPr id="25" name="Arrow: Right 24">
            <a:extLst>
              <a:ext uri="{FF2B5EF4-FFF2-40B4-BE49-F238E27FC236}">
                <a16:creationId xmlns:a16="http://schemas.microsoft.com/office/drawing/2014/main" xmlns="" id="{3A6B330D-DAA7-4FB7-AA18-B38C941FE99E}"/>
              </a:ext>
            </a:extLst>
          </p:cNvPr>
          <p:cNvSpPr/>
          <p:nvPr/>
        </p:nvSpPr>
        <p:spPr bwMode="auto">
          <a:xfrm>
            <a:off x="4943428" y="3656848"/>
            <a:ext cx="452761" cy="332966"/>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4098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Types of Dependency Injection</a:t>
            </a:r>
            <a:endParaRPr lang="en-US" dirty="0"/>
          </a:p>
        </p:txBody>
      </p:sp>
      <p:sp>
        <p:nvSpPr>
          <p:cNvPr id="12" name="TextBox 11"/>
          <p:cNvSpPr txBox="1"/>
          <p:nvPr/>
        </p:nvSpPr>
        <p:spPr>
          <a:xfrm>
            <a:off x="408553" y="5073279"/>
            <a:ext cx="3672008" cy="1446550"/>
          </a:xfrm>
          <a:prstGeom prst="rect">
            <a:avLst/>
          </a:prstGeom>
          <a:noFill/>
        </p:spPr>
        <p:txBody>
          <a:bodyPr wrap="square" rtlCol="0">
            <a:spAutoFit/>
          </a:bodyPr>
          <a:lstStyle/>
          <a:p>
            <a:pPr algn="ctr"/>
            <a:r>
              <a:rPr lang="en-US" sz="4400" b="1" dirty="0">
                <a:solidFill>
                  <a:schemeClr val="bg1"/>
                </a:solidFill>
                <a:latin typeface="+mj-lt"/>
              </a:rPr>
              <a:t>Constructor</a:t>
            </a:r>
          </a:p>
          <a:p>
            <a:pPr algn="ctr"/>
            <a:r>
              <a:rPr lang="en-US" sz="4400" b="1" dirty="0">
                <a:latin typeface="+mj-lt"/>
              </a:rPr>
              <a:t>injection</a:t>
            </a:r>
          </a:p>
        </p:txBody>
      </p:sp>
      <p:cxnSp>
        <p:nvCxnSpPr>
          <p:cNvPr id="16" name="Straight Connector 15"/>
          <p:cNvCxnSpPr/>
          <p:nvPr/>
        </p:nvCxnSpPr>
        <p:spPr>
          <a:xfrm flipH="1">
            <a:off x="4258065" y="1419716"/>
            <a:ext cx="44914"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77200" y="1419717"/>
            <a:ext cx="0"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68" y="1828801"/>
            <a:ext cx="2822251" cy="28222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085" y="1710600"/>
            <a:ext cx="2812726" cy="281272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522" y="1710600"/>
            <a:ext cx="2815210" cy="2815210"/>
          </a:xfrm>
          <a:prstGeom prst="rect">
            <a:avLst/>
          </a:prstGeom>
        </p:spPr>
      </p:pic>
      <p:sp>
        <p:nvSpPr>
          <p:cNvPr id="11" name="TextBox 10">
            <a:extLst>
              <a:ext uri="{FF2B5EF4-FFF2-40B4-BE49-F238E27FC236}">
                <a16:creationId xmlns:a16="http://schemas.microsoft.com/office/drawing/2014/main" xmlns="" id="{838E8287-34AD-4626-AE3F-34741B641BA5}"/>
              </a:ext>
            </a:extLst>
          </p:cNvPr>
          <p:cNvSpPr txBox="1"/>
          <p:nvPr/>
        </p:nvSpPr>
        <p:spPr>
          <a:xfrm>
            <a:off x="4432444" y="5073279"/>
            <a:ext cx="3672008" cy="1446550"/>
          </a:xfrm>
          <a:prstGeom prst="rect">
            <a:avLst/>
          </a:prstGeom>
          <a:noFill/>
        </p:spPr>
        <p:txBody>
          <a:bodyPr wrap="square" rtlCol="0">
            <a:spAutoFit/>
          </a:bodyPr>
          <a:lstStyle/>
          <a:p>
            <a:pPr algn="ctr"/>
            <a:r>
              <a:rPr lang="en-US" sz="4400" b="1" dirty="0">
                <a:solidFill>
                  <a:schemeClr val="bg1"/>
                </a:solidFill>
                <a:latin typeface="+mj-lt"/>
              </a:rPr>
              <a:t>Property</a:t>
            </a:r>
          </a:p>
          <a:p>
            <a:pPr algn="ctr"/>
            <a:r>
              <a:rPr lang="en-US" sz="4400" b="1" dirty="0">
                <a:latin typeface="+mj-lt"/>
              </a:rPr>
              <a:t>injection</a:t>
            </a:r>
          </a:p>
        </p:txBody>
      </p:sp>
      <p:sp>
        <p:nvSpPr>
          <p:cNvPr id="13" name="TextBox 12">
            <a:extLst>
              <a:ext uri="{FF2B5EF4-FFF2-40B4-BE49-F238E27FC236}">
                <a16:creationId xmlns:a16="http://schemas.microsoft.com/office/drawing/2014/main" xmlns="" id="{AB2F37B9-F37A-4EAB-86C2-F6C0453FC296}"/>
              </a:ext>
            </a:extLst>
          </p:cNvPr>
          <p:cNvSpPr txBox="1"/>
          <p:nvPr/>
        </p:nvSpPr>
        <p:spPr>
          <a:xfrm>
            <a:off x="8229123" y="5073279"/>
            <a:ext cx="3672008" cy="1446550"/>
          </a:xfrm>
          <a:prstGeom prst="rect">
            <a:avLst/>
          </a:prstGeom>
          <a:noFill/>
        </p:spPr>
        <p:txBody>
          <a:bodyPr wrap="square" rtlCol="0">
            <a:spAutoFit/>
          </a:bodyPr>
          <a:lstStyle/>
          <a:p>
            <a:pPr algn="ctr"/>
            <a:r>
              <a:rPr lang="en-US" sz="4400" b="1" dirty="0">
                <a:solidFill>
                  <a:schemeClr val="bg1"/>
                </a:solidFill>
                <a:latin typeface="+mj-lt"/>
              </a:rPr>
              <a:t>Parameter</a:t>
            </a:r>
          </a:p>
          <a:p>
            <a:pPr algn="ctr"/>
            <a:r>
              <a:rPr lang="en-US" sz="4400" b="1" dirty="0">
                <a:latin typeface="+mj-lt"/>
              </a:rPr>
              <a:t>injection</a:t>
            </a:r>
          </a:p>
        </p:txBody>
      </p:sp>
    </p:spTree>
    <p:extLst>
      <p:ext uri="{BB962C8B-B14F-4D97-AF65-F5344CB8AC3E}">
        <p14:creationId xmlns:p14="http://schemas.microsoft.com/office/powerpoint/2010/main" val="18247698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02B2100-DA49-4EF0-8CEC-C4D052E29F8A}"/>
              </a:ext>
            </a:extLst>
          </p:cNvPr>
          <p:cNvSpPr>
            <a:spLocks noGrp="1"/>
          </p:cNvSpPr>
          <p:nvPr>
            <p:ph type="title"/>
          </p:nvPr>
        </p:nvSpPr>
        <p:spPr/>
        <p:txBody>
          <a:bodyPr/>
          <a:lstStyle/>
          <a:p>
            <a:r>
              <a:rPr lang="en-GB" dirty="0"/>
              <a:t>Constructor Injection – Pros and Cons</a:t>
            </a:r>
          </a:p>
        </p:txBody>
      </p:sp>
      <p:sp>
        <p:nvSpPr>
          <p:cNvPr id="6" name="Text Placeholder 5">
            <a:extLst>
              <a:ext uri="{FF2B5EF4-FFF2-40B4-BE49-F238E27FC236}">
                <a16:creationId xmlns:a16="http://schemas.microsoft.com/office/drawing/2014/main" xmlns="" id="{EBD74DBA-ED78-4F29-9036-809E9EFAC0DC}"/>
              </a:ext>
            </a:extLst>
          </p:cNvPr>
          <p:cNvSpPr>
            <a:spLocks noGrp="1"/>
          </p:cNvSpPr>
          <p:nvPr>
            <p:ph type="body" sz="quarter" idx="10"/>
          </p:nvPr>
        </p:nvSpPr>
        <p:spPr>
          <a:xfrm>
            <a:off x="190402" y="1195931"/>
            <a:ext cx="5426148" cy="4824103"/>
          </a:xfrm>
        </p:spPr>
        <p:txBody>
          <a:bodyPr/>
          <a:lstStyle/>
          <a:p>
            <a:r>
              <a:rPr lang="en-GB" dirty="0"/>
              <a:t>Pros</a:t>
            </a:r>
          </a:p>
          <a:p>
            <a:pPr lvl="1"/>
            <a:r>
              <a:rPr lang="en-GB" dirty="0"/>
              <a:t>Class’ requirements are </a:t>
            </a:r>
            <a:br>
              <a:rPr lang="en-GB" dirty="0"/>
            </a:br>
            <a:r>
              <a:rPr lang="en-GB" dirty="0"/>
              <a:t>self-documenting</a:t>
            </a:r>
          </a:p>
          <a:p>
            <a:pPr lvl="1"/>
            <a:r>
              <a:rPr lang="en-GB" dirty="0"/>
              <a:t>We don’t have to worry </a:t>
            </a:r>
            <a:br>
              <a:rPr lang="en-GB" dirty="0"/>
            </a:br>
            <a:r>
              <a:rPr lang="en-GB" dirty="0"/>
              <a:t>about state validation</a:t>
            </a:r>
          </a:p>
          <a:p>
            <a:endParaRPr lang="en-GB" dirty="0"/>
          </a:p>
          <a:p>
            <a:endParaRPr lang="en-GB" dirty="0"/>
          </a:p>
        </p:txBody>
      </p:sp>
      <p:sp>
        <p:nvSpPr>
          <p:cNvPr id="7" name="Text Placeholder 6">
            <a:extLst>
              <a:ext uri="{FF2B5EF4-FFF2-40B4-BE49-F238E27FC236}">
                <a16:creationId xmlns:a16="http://schemas.microsoft.com/office/drawing/2014/main" xmlns="" id="{54A19538-43EB-4A18-9CE7-673120B703F8}"/>
              </a:ext>
            </a:extLst>
          </p:cNvPr>
          <p:cNvSpPr>
            <a:spLocks noGrp="1"/>
          </p:cNvSpPr>
          <p:nvPr>
            <p:ph type="body" sz="quarter" idx="11"/>
          </p:nvPr>
        </p:nvSpPr>
        <p:spPr>
          <a:xfrm>
            <a:off x="6575450" y="1195931"/>
            <a:ext cx="5426147" cy="4824103"/>
          </a:xfrm>
        </p:spPr>
        <p:txBody>
          <a:bodyPr/>
          <a:lstStyle/>
          <a:p>
            <a:r>
              <a:rPr lang="en-GB" dirty="0"/>
              <a:t>Cons</a:t>
            </a:r>
          </a:p>
          <a:p>
            <a:pPr lvl="1"/>
            <a:r>
              <a:rPr lang="en-GB" dirty="0"/>
              <a:t>Too many parameters</a:t>
            </a:r>
          </a:p>
          <a:p>
            <a:pPr lvl="1"/>
            <a:r>
              <a:rPr lang="en-GB" dirty="0"/>
              <a:t>Sometimes, the </a:t>
            </a:r>
            <a:br>
              <a:rPr lang="en-GB" dirty="0"/>
            </a:br>
            <a:r>
              <a:rPr lang="en-GB" dirty="0"/>
              <a:t>functionality doesn’t </a:t>
            </a:r>
            <a:br>
              <a:rPr lang="en-GB" dirty="0"/>
            </a:br>
            <a:r>
              <a:rPr lang="en-GB" dirty="0"/>
              <a:t>need all of </a:t>
            </a:r>
            <a:br>
              <a:rPr lang="en-GB" dirty="0"/>
            </a:br>
            <a:r>
              <a:rPr lang="en-GB" dirty="0"/>
              <a:t>the dependencies</a:t>
            </a:r>
          </a:p>
          <a:p>
            <a:endParaRPr lang="en-GB" dirty="0"/>
          </a:p>
          <a:p>
            <a:endParaRPr lang="en-GB" dirty="0"/>
          </a:p>
        </p:txBody>
      </p:sp>
      <p:sp>
        <p:nvSpPr>
          <p:cNvPr id="4" name="Slide Number Placeholder 3">
            <a:extLst>
              <a:ext uri="{FF2B5EF4-FFF2-40B4-BE49-F238E27FC236}">
                <a16:creationId xmlns:a16="http://schemas.microsoft.com/office/drawing/2014/main" xmlns="" id="{553DAFA2-0D39-4209-A9F8-D3B878695008}"/>
              </a:ext>
            </a:extLst>
          </p:cNvPr>
          <p:cNvSpPr>
            <a:spLocks noGrp="1"/>
          </p:cNvSpPr>
          <p:nvPr>
            <p:ph type="sldNum" sz="quarter" idx="14"/>
          </p:nvPr>
        </p:nvSpPr>
        <p:spPr/>
        <p:txBody>
          <a:bodyPr/>
          <a:lstStyle/>
          <a:p>
            <a:fld id="{C014DD1E-5D91-48A3-AD6D-45FBA980D106}" type="slidenum">
              <a:rPr lang="en-US" smtClean="0"/>
              <a:pPr/>
              <a:t>49</a:t>
            </a:fld>
            <a:endParaRPr lang="en-US" dirty="0"/>
          </a:p>
        </p:txBody>
      </p:sp>
    </p:spTree>
    <p:extLst>
      <p:ext uri="{BB962C8B-B14F-4D97-AF65-F5344CB8AC3E}">
        <p14:creationId xmlns:p14="http://schemas.microsoft.com/office/powerpoint/2010/main" val="322386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Single Responsibility</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152900" y="847725"/>
            <a:ext cx="3810000" cy="3333750"/>
          </a:xfrm>
          <a:prstGeom prst="rect">
            <a:avLst/>
          </a:prstGeom>
        </p:spPr>
      </p:pic>
    </p:spTree>
    <p:extLst>
      <p:ext uri="{BB962C8B-B14F-4D97-AF65-F5344CB8AC3E}">
        <p14:creationId xmlns:p14="http://schemas.microsoft.com/office/powerpoint/2010/main" val="2855755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Constructor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50</a:t>
            </a:fld>
            <a:endParaRPr lang="en-US" dirty="0"/>
          </a:p>
        </p:txBody>
      </p:sp>
      <p:sp>
        <p:nvSpPr>
          <p:cNvPr id="5" name="Rectangle 4"/>
          <p:cNvSpPr>
            <a:spLocks noChangeArrowheads="1"/>
          </p:cNvSpPr>
          <p:nvPr/>
        </p:nvSpPr>
        <p:spPr bwMode="auto">
          <a:xfrm>
            <a:off x="1905958" y="1342524"/>
            <a:ext cx="8380084" cy="50290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Copy(</a:t>
            </a:r>
            <a:r>
              <a:rPr lang="en-US" sz="2400" b="1" noProof="1">
                <a:solidFill>
                  <a:schemeClr val="bg1"/>
                </a:solidFill>
                <a:latin typeface="Consolas" pitchFamily="49" charset="0"/>
                <a:cs typeface="Consolas" pitchFamily="49" charset="0"/>
              </a:rPr>
              <a:t>IReader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reader,</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this.reader = 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this.writer = 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var copy = new Copy(</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FileWriter("out.txt"))</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489723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354C68A2-3CA0-46D1-B042-6A34CFAA8B7F}"/>
              </a:ext>
            </a:extLst>
          </p:cNvPr>
          <p:cNvSpPr>
            <a:spLocks noGrp="1"/>
          </p:cNvSpPr>
          <p:nvPr>
            <p:ph type="title"/>
          </p:nvPr>
        </p:nvSpPr>
        <p:spPr/>
        <p:txBody>
          <a:bodyPr/>
          <a:lstStyle/>
          <a:p>
            <a:r>
              <a:rPr lang="en-GB" dirty="0"/>
              <a:t>Property Injection – Pros and Cons</a:t>
            </a:r>
          </a:p>
        </p:txBody>
      </p:sp>
      <p:sp>
        <p:nvSpPr>
          <p:cNvPr id="6" name="Text Placeholder 5">
            <a:extLst>
              <a:ext uri="{FF2B5EF4-FFF2-40B4-BE49-F238E27FC236}">
                <a16:creationId xmlns:a16="http://schemas.microsoft.com/office/drawing/2014/main" xmlns="" id="{E09F452D-C052-4480-8E75-C30130B59F5A}"/>
              </a:ext>
            </a:extLst>
          </p:cNvPr>
          <p:cNvSpPr>
            <a:spLocks noGrp="1"/>
          </p:cNvSpPr>
          <p:nvPr>
            <p:ph type="body" sz="quarter" idx="10"/>
          </p:nvPr>
        </p:nvSpPr>
        <p:spPr/>
        <p:txBody>
          <a:bodyPr/>
          <a:lstStyle/>
          <a:p>
            <a:r>
              <a:rPr lang="en-GB" dirty="0"/>
              <a:t>Pros</a:t>
            </a:r>
          </a:p>
          <a:p>
            <a:pPr lvl="1"/>
            <a:r>
              <a:rPr lang="en-GB" dirty="0"/>
              <a:t>Functionality can be </a:t>
            </a:r>
            <a:br>
              <a:rPr lang="en-GB" dirty="0"/>
            </a:br>
            <a:r>
              <a:rPr lang="en-GB" dirty="0"/>
              <a:t>changed at any time</a:t>
            </a:r>
          </a:p>
          <a:p>
            <a:pPr lvl="1"/>
            <a:r>
              <a:rPr lang="en-GB" dirty="0"/>
              <a:t>That makes the code very flexible</a:t>
            </a:r>
          </a:p>
        </p:txBody>
      </p:sp>
      <p:sp>
        <p:nvSpPr>
          <p:cNvPr id="7" name="Text Placeholder 6">
            <a:extLst>
              <a:ext uri="{FF2B5EF4-FFF2-40B4-BE49-F238E27FC236}">
                <a16:creationId xmlns:a16="http://schemas.microsoft.com/office/drawing/2014/main" xmlns="" id="{83567918-D181-4401-9E62-695D2099826D}"/>
              </a:ext>
            </a:extLst>
          </p:cNvPr>
          <p:cNvSpPr>
            <a:spLocks noGrp="1"/>
          </p:cNvSpPr>
          <p:nvPr>
            <p:ph type="body" sz="quarter" idx="11"/>
          </p:nvPr>
        </p:nvSpPr>
        <p:spPr/>
        <p:txBody>
          <a:bodyPr/>
          <a:lstStyle/>
          <a:p>
            <a:r>
              <a:rPr lang="en-GB" dirty="0"/>
              <a:t>Cons</a:t>
            </a:r>
          </a:p>
          <a:p>
            <a:pPr lvl="1"/>
            <a:r>
              <a:rPr lang="en-GB" dirty="0"/>
              <a:t>State can be invalid</a:t>
            </a:r>
          </a:p>
          <a:p>
            <a:pPr lvl="1"/>
            <a:r>
              <a:rPr lang="en-GB" dirty="0"/>
              <a:t>Less intuitive to use</a:t>
            </a:r>
          </a:p>
          <a:p>
            <a:pPr lvl="1"/>
            <a:endParaRPr lang="en-GB" dirty="0"/>
          </a:p>
          <a:p>
            <a:endParaRPr lang="en-GB" dirty="0"/>
          </a:p>
        </p:txBody>
      </p:sp>
      <p:sp>
        <p:nvSpPr>
          <p:cNvPr id="4" name="Slide Number Placeholder 3">
            <a:extLst>
              <a:ext uri="{FF2B5EF4-FFF2-40B4-BE49-F238E27FC236}">
                <a16:creationId xmlns:a16="http://schemas.microsoft.com/office/drawing/2014/main" xmlns="" id="{F0273F3D-FD2C-429F-8AC3-B13A923481C3}"/>
              </a:ext>
            </a:extLst>
          </p:cNvPr>
          <p:cNvSpPr>
            <a:spLocks noGrp="1"/>
          </p:cNvSpPr>
          <p:nvPr>
            <p:ph type="sldNum" sz="quarter" idx="14"/>
          </p:nvPr>
        </p:nvSpPr>
        <p:spPr/>
        <p:txBody>
          <a:bodyPr/>
          <a:lstStyle/>
          <a:p>
            <a:fld id="{C014DD1E-5D91-48A3-AD6D-45FBA980D106}" type="slidenum">
              <a:rPr lang="en-US" smtClean="0"/>
              <a:pPr/>
              <a:t>51</a:t>
            </a:fld>
            <a:endParaRPr lang="en-US" dirty="0"/>
          </a:p>
        </p:txBody>
      </p:sp>
    </p:spTree>
    <p:extLst>
      <p:ext uri="{BB962C8B-B14F-4D97-AF65-F5344CB8AC3E}">
        <p14:creationId xmlns:p14="http://schemas.microsoft.com/office/powerpoint/2010/main" val="336851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Property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52</a:t>
            </a:fld>
            <a:endParaRPr lang="en-US" dirty="0"/>
          </a:p>
        </p:txBody>
      </p:sp>
      <p:sp>
        <p:nvSpPr>
          <p:cNvPr id="5" name="Rectangle 4"/>
          <p:cNvSpPr>
            <a:spLocks noChangeArrowheads="1"/>
          </p:cNvSpPr>
          <p:nvPr/>
        </p:nvSpPr>
        <p:spPr bwMode="auto">
          <a:xfrm>
            <a:off x="1551742" y="1400752"/>
            <a:ext cx="9088515" cy="47212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 { get;</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set</a:t>
            </a: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 { get; </a:t>
            </a:r>
            <a:r>
              <a:rPr lang="en-US" sz="2400" b="1" noProof="1">
                <a:solidFill>
                  <a:schemeClr val="bg1"/>
                </a:solidFill>
                <a:latin typeface="Consolas" pitchFamily="49" charset="0"/>
                <a:cs typeface="Consolas" pitchFamily="49" charset="0"/>
              </a:rPr>
              <a:t>set</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void CopyAllChars(reader, 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 Read/Write data through the reader/writer</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copy</a:t>
            </a:r>
            <a:r>
              <a:rPr lang="en-US" sz="2400" b="1" noProof="1">
                <a:solidFill>
                  <a:schemeClr val="tx2">
                    <a:lumMod val="75000"/>
                  </a:schemeClr>
                </a:solidFill>
                <a:latin typeface="Consolas" pitchFamily="49" charset="0"/>
                <a:cs typeface="Consolas" pitchFamily="49" charset="0"/>
              </a:rPr>
              <a:t>.</a:t>
            </a:r>
            <a:r>
              <a:rPr lang="en-US" sz="2400" b="1" noProof="1">
                <a:solidFill>
                  <a:schemeClr val="bg1"/>
                </a:solidFill>
                <a:latin typeface="Consolas" pitchFamily="49" charset="0"/>
                <a:cs typeface="Consolas" pitchFamily="49" charset="0"/>
              </a:rPr>
              <a:t>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a:t>
            </a:r>
            <a:r>
              <a:rPr lang="en-US" sz="2400" b="1" noProof="1">
                <a:solidFill>
                  <a:schemeClr val="bg1"/>
                </a:solidFill>
                <a:latin typeface="Consolas" pitchFamily="49" charset="0"/>
                <a:cs typeface="Consolas" pitchFamily="49" charset="0"/>
              </a:rPr>
              <a:t>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 </a:t>
            </a:r>
            <a:r>
              <a:rPr lang="en-US" sz="2400" b="1" noProof="1">
                <a:solidFill>
                  <a:schemeClr val="bg1"/>
                </a:solidFill>
                <a:latin typeface="Consolas" pitchFamily="49" charset="0"/>
                <a:cs typeface="Consolas" pitchFamily="49" charset="0"/>
              </a:rPr>
              <a:t>FileWriter("output.txt")</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p>
        </p:txBody>
      </p:sp>
    </p:spTree>
    <p:extLst>
      <p:ext uri="{BB962C8B-B14F-4D97-AF65-F5344CB8AC3E}">
        <p14:creationId xmlns:p14="http://schemas.microsoft.com/office/powerpoint/2010/main" val="16725612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E4166836-5A51-4FEC-9BF2-447C3A79A187}"/>
              </a:ext>
            </a:extLst>
          </p:cNvPr>
          <p:cNvSpPr>
            <a:spLocks noGrp="1"/>
          </p:cNvSpPr>
          <p:nvPr>
            <p:ph type="title"/>
          </p:nvPr>
        </p:nvSpPr>
        <p:spPr/>
        <p:txBody>
          <a:bodyPr/>
          <a:lstStyle/>
          <a:p>
            <a:r>
              <a:rPr lang="en-GB" dirty="0"/>
              <a:t>Parameter Injection – Pros and Cons</a:t>
            </a:r>
          </a:p>
        </p:txBody>
      </p:sp>
      <p:sp>
        <p:nvSpPr>
          <p:cNvPr id="9" name="Text Placeholder 8">
            <a:extLst>
              <a:ext uri="{FF2B5EF4-FFF2-40B4-BE49-F238E27FC236}">
                <a16:creationId xmlns:a16="http://schemas.microsoft.com/office/drawing/2014/main" xmlns="" id="{BB5F7F2E-D6FE-4035-9228-01CA08D9A8AD}"/>
              </a:ext>
            </a:extLst>
          </p:cNvPr>
          <p:cNvSpPr>
            <a:spLocks noGrp="1"/>
          </p:cNvSpPr>
          <p:nvPr>
            <p:ph type="body" sz="quarter" idx="10"/>
          </p:nvPr>
        </p:nvSpPr>
        <p:spPr/>
        <p:txBody>
          <a:bodyPr/>
          <a:lstStyle/>
          <a:p>
            <a:r>
              <a:rPr lang="en-GB" dirty="0"/>
              <a:t>Pros</a:t>
            </a:r>
          </a:p>
          <a:p>
            <a:pPr lvl="1"/>
            <a:r>
              <a:rPr lang="en-GB" dirty="0"/>
              <a:t>Changes are only </a:t>
            </a:r>
            <a:br>
              <a:rPr lang="en-GB" dirty="0"/>
            </a:br>
            <a:r>
              <a:rPr lang="en-GB" dirty="0"/>
              <a:t>localized to the method</a:t>
            </a:r>
          </a:p>
          <a:p>
            <a:pPr lvl="1"/>
            <a:endParaRPr lang="en-GB" dirty="0"/>
          </a:p>
          <a:p>
            <a:endParaRPr lang="en-GB" dirty="0"/>
          </a:p>
        </p:txBody>
      </p:sp>
      <p:sp>
        <p:nvSpPr>
          <p:cNvPr id="10" name="Text Placeholder 9">
            <a:extLst>
              <a:ext uri="{FF2B5EF4-FFF2-40B4-BE49-F238E27FC236}">
                <a16:creationId xmlns:a16="http://schemas.microsoft.com/office/drawing/2014/main" xmlns="" id="{E3CCCE33-7DBE-4C78-8107-F4C324509C42}"/>
              </a:ext>
            </a:extLst>
          </p:cNvPr>
          <p:cNvSpPr>
            <a:spLocks noGrp="1"/>
          </p:cNvSpPr>
          <p:nvPr>
            <p:ph type="body" sz="quarter" idx="11"/>
          </p:nvPr>
        </p:nvSpPr>
        <p:spPr/>
        <p:txBody>
          <a:bodyPr/>
          <a:lstStyle/>
          <a:p>
            <a:r>
              <a:rPr lang="en-GB" dirty="0"/>
              <a:t>Cons</a:t>
            </a:r>
          </a:p>
          <a:p>
            <a:pPr lvl="1"/>
            <a:r>
              <a:rPr lang="en-GB" dirty="0"/>
              <a:t>Too many parameters</a:t>
            </a:r>
          </a:p>
          <a:p>
            <a:pPr lvl="1"/>
            <a:r>
              <a:rPr lang="en-GB" dirty="0"/>
              <a:t>Breaks the method</a:t>
            </a:r>
            <a:br>
              <a:rPr lang="en-GB" dirty="0"/>
            </a:br>
            <a:r>
              <a:rPr lang="en-GB" dirty="0"/>
              <a:t>signature</a:t>
            </a:r>
          </a:p>
          <a:p>
            <a:pPr lvl="1"/>
            <a:endParaRPr lang="en-GB" dirty="0"/>
          </a:p>
          <a:p>
            <a:endParaRPr lang="en-GB" dirty="0"/>
          </a:p>
        </p:txBody>
      </p:sp>
      <p:sp>
        <p:nvSpPr>
          <p:cNvPr id="4" name="Slide Number Placeholder 3">
            <a:extLst>
              <a:ext uri="{FF2B5EF4-FFF2-40B4-BE49-F238E27FC236}">
                <a16:creationId xmlns:a16="http://schemas.microsoft.com/office/drawing/2014/main" xmlns="" id="{3210DB0B-9EC0-49F6-BDBC-3509ABDFCC93}"/>
              </a:ext>
            </a:extLst>
          </p:cNvPr>
          <p:cNvSpPr>
            <a:spLocks noGrp="1"/>
          </p:cNvSpPr>
          <p:nvPr>
            <p:ph type="sldNum" sz="quarter" idx="14"/>
          </p:nvPr>
        </p:nvSpPr>
        <p:spPr/>
        <p:txBody>
          <a:bodyPr/>
          <a:lstStyle/>
          <a:p>
            <a:fld id="{C014DD1E-5D91-48A3-AD6D-45FBA980D106}" type="slidenum">
              <a:rPr lang="en-US" smtClean="0"/>
              <a:pPr/>
              <a:t>53</a:t>
            </a:fld>
            <a:endParaRPr lang="en-US" dirty="0"/>
          </a:p>
        </p:txBody>
      </p:sp>
    </p:spTree>
    <p:extLst>
      <p:ext uri="{BB962C8B-B14F-4D97-AF65-F5344CB8AC3E}">
        <p14:creationId xmlns:p14="http://schemas.microsoft.com/office/powerpoint/2010/main" val="11255762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Parameter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54</a:t>
            </a:fld>
            <a:endParaRPr lang="en-US" dirty="0"/>
          </a:p>
        </p:txBody>
      </p:sp>
      <p:sp>
        <p:nvSpPr>
          <p:cNvPr id="5" name="Rectangle 4"/>
          <p:cNvSpPr>
            <a:spLocks noChangeArrowheads="1"/>
          </p:cNvSpPr>
          <p:nvPr/>
        </p:nvSpPr>
        <p:spPr bwMode="auto">
          <a:xfrm>
            <a:off x="1490986" y="1380479"/>
            <a:ext cx="9210027" cy="37487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CopyAllChars(</a:t>
            </a:r>
            <a:r>
              <a:rPr lang="en-US" sz="2400" b="1" noProof="1">
                <a:solidFill>
                  <a:schemeClr val="bg1"/>
                </a:solidFill>
                <a:latin typeface="Consolas" pitchFamily="49" charset="0"/>
                <a:cs typeface="Consolas" pitchFamily="49" charset="0"/>
              </a:rPr>
              <a:t>IReader 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 writer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endParaRPr lang="en-US" sz="2400" b="1" noProof="1">
              <a:solidFill>
                <a:schemeClr val="accent2"/>
              </a:solidFill>
              <a:latin typeface="Consolas" pitchFamily="49" charset="0"/>
              <a:cs typeface="Consolas" pitchFamily="49" charset="0"/>
            </a:endParaRP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reader = new ConsoleReader();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writer = new FileWriter("output.txt");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r>
              <a:rPr lang="en-US" sz="2400" b="1" noProof="1">
                <a:solidFill>
                  <a:schemeClr val="bg1"/>
                </a:solidFill>
                <a:latin typeface="Consolas" pitchFamily="49" charset="0"/>
                <a:cs typeface="Consolas" pitchFamily="49" charset="0"/>
              </a:rPr>
              <a:t>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writer</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16088058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Classic DIP Violations:</a:t>
            </a:r>
          </a:p>
          <a:p>
            <a:pPr lvl="1"/>
            <a:r>
              <a:rPr lang="en-US" dirty="0"/>
              <a:t>Using the </a:t>
            </a:r>
            <a:r>
              <a:rPr lang="en-US" b="1" dirty="0">
                <a:solidFill>
                  <a:schemeClr val="bg1"/>
                </a:solidFill>
                <a:latin typeface="Consolas" panose="020B0609020204030204" pitchFamily="49" charset="0"/>
                <a:cs typeface="Consolas" panose="020B0609020204030204" pitchFamily="49" charset="0"/>
              </a:rPr>
              <a:t>new</a:t>
            </a:r>
            <a:r>
              <a:rPr lang="en-US" dirty="0"/>
              <a:t> keyword</a:t>
            </a:r>
          </a:p>
          <a:p>
            <a:pPr lvl="1"/>
            <a:r>
              <a:rPr lang="en-US" dirty="0"/>
              <a:t>Using </a:t>
            </a:r>
            <a:r>
              <a:rPr lang="en-US" b="1" dirty="0">
                <a:solidFill>
                  <a:schemeClr val="bg1"/>
                </a:solidFill>
                <a:latin typeface="Consolas" panose="020B0609020204030204" pitchFamily="49" charset="0"/>
              </a:rPr>
              <a:t>static</a:t>
            </a:r>
            <a:r>
              <a:rPr lang="en-US" dirty="0"/>
              <a:t> methods / properties</a:t>
            </a:r>
          </a:p>
          <a:p>
            <a:r>
              <a:rPr lang="en-US" dirty="0"/>
              <a:t>How to fix code, that violates the DIP:</a:t>
            </a:r>
          </a:p>
          <a:p>
            <a:pPr lvl="1">
              <a:buClr>
                <a:schemeClr val="tx1"/>
              </a:buClr>
            </a:pPr>
            <a:r>
              <a:rPr lang="en-US" b="1" dirty="0">
                <a:solidFill>
                  <a:schemeClr val="bg1"/>
                </a:solidFill>
              </a:rPr>
              <a:t>Extract</a:t>
            </a:r>
            <a:r>
              <a:rPr lang="en-US" dirty="0">
                <a:solidFill>
                  <a:schemeClr val="tx2">
                    <a:lumMod val="75000"/>
                  </a:schemeClr>
                </a:solidFill>
              </a:rPr>
              <a:t> </a:t>
            </a:r>
            <a:r>
              <a:rPr lang="en-US" b="1" dirty="0">
                <a:solidFill>
                  <a:schemeClr val="bg1"/>
                </a:solidFill>
              </a:rPr>
              <a:t>interfaces</a:t>
            </a:r>
            <a:r>
              <a:rPr lang="en-US" dirty="0">
                <a:solidFill>
                  <a:schemeClr val="tx2">
                    <a:lumMod val="75000"/>
                  </a:schemeClr>
                </a:solidFill>
              </a:rPr>
              <a:t> </a:t>
            </a:r>
            <a:r>
              <a:rPr lang="en-US" dirty="0"/>
              <a:t>+ use </a:t>
            </a:r>
            <a:r>
              <a:rPr lang="en-US" b="1" dirty="0">
                <a:solidFill>
                  <a:schemeClr val="bg1"/>
                </a:solidFill>
              </a:rPr>
              <a:t>constructor</a:t>
            </a:r>
            <a:r>
              <a:rPr lang="en-US" dirty="0">
                <a:solidFill>
                  <a:schemeClr val="tx2">
                    <a:lumMod val="75000"/>
                  </a:schemeClr>
                </a:solidFill>
              </a:rPr>
              <a:t> </a:t>
            </a:r>
            <a:r>
              <a:rPr lang="en-US" b="1" dirty="0">
                <a:solidFill>
                  <a:schemeClr val="bg1"/>
                </a:solidFill>
              </a:rPr>
              <a:t>injection</a:t>
            </a:r>
          </a:p>
          <a:p>
            <a:pPr lvl="1"/>
            <a:r>
              <a:rPr lang="en-US" dirty="0"/>
              <a:t>Set up an Inversion of Control (</a:t>
            </a:r>
            <a:r>
              <a:rPr lang="en-US" b="1" dirty="0">
                <a:solidFill>
                  <a:schemeClr val="bg1"/>
                </a:solidFill>
              </a:rPr>
              <a:t>IoC</a:t>
            </a:r>
            <a:r>
              <a:rPr lang="en-US" dirty="0"/>
              <a:t>) container</a:t>
            </a:r>
          </a:p>
          <a:p>
            <a:endParaRPr lang="en-US" dirty="0"/>
          </a:p>
          <a:p>
            <a:endParaRPr lang="bg-BG" dirty="0"/>
          </a:p>
        </p:txBody>
      </p:sp>
      <p:sp>
        <p:nvSpPr>
          <p:cNvPr id="2" name="Title 1"/>
          <p:cNvSpPr>
            <a:spLocks noGrp="1"/>
          </p:cNvSpPr>
          <p:nvPr>
            <p:ph type="title"/>
          </p:nvPr>
        </p:nvSpPr>
        <p:spPr/>
        <p:txBody>
          <a:bodyPr/>
          <a:lstStyle/>
          <a:p>
            <a:r>
              <a:rPr lang="en-US"/>
              <a:t>DIP Violations</a:t>
            </a:r>
            <a:endParaRPr lang="bg-BG"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55</a:t>
            </a:fld>
            <a:endParaRPr lang="en-US" dirty="0"/>
          </a:p>
        </p:txBody>
      </p:sp>
    </p:spTree>
    <p:extLst>
      <p:ext uri="{BB962C8B-B14F-4D97-AF65-F5344CB8AC3E}">
        <p14:creationId xmlns:p14="http://schemas.microsoft.com/office/powerpoint/2010/main" val="4173132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56</a:t>
            </a:fld>
            <a:endParaRPr lang="en-US" dirty="0"/>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xmlns="" id="{B96A0DF8-27E7-4DC8-BBE3-7238AAAEB845}"/>
              </a:ext>
            </a:extLst>
          </p:cNvPr>
          <p:cNvSpPr txBox="1">
            <a:spLocks/>
          </p:cNvSpPr>
          <p:nvPr/>
        </p:nvSpPr>
        <p:spPr>
          <a:xfrm>
            <a:off x="543073" y="1723767"/>
            <a:ext cx="11815018"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GB" sz="3600" dirty="0">
                <a:solidFill>
                  <a:schemeClr val="bg2"/>
                </a:solidFill>
              </a:rPr>
              <a:t>SOLID principle make software more:</a:t>
            </a:r>
          </a:p>
          <a:p>
            <a:pPr lvl="1">
              <a:lnSpc>
                <a:spcPct val="100000"/>
              </a:lnSpc>
            </a:pPr>
            <a:r>
              <a:rPr lang="en-GB" sz="3400" dirty="0">
                <a:solidFill>
                  <a:schemeClr val="bg2"/>
                </a:solidFill>
              </a:rPr>
              <a:t>Understandable</a:t>
            </a:r>
          </a:p>
          <a:p>
            <a:pPr lvl="1">
              <a:lnSpc>
                <a:spcPct val="100000"/>
              </a:lnSpc>
            </a:pPr>
            <a:r>
              <a:rPr lang="en-GB" sz="3400" dirty="0">
                <a:solidFill>
                  <a:schemeClr val="bg2"/>
                </a:solidFill>
              </a:rPr>
              <a:t>Flexible</a:t>
            </a:r>
          </a:p>
          <a:p>
            <a:pPr lvl="1">
              <a:lnSpc>
                <a:spcPct val="100000"/>
              </a:lnSpc>
            </a:pPr>
            <a:r>
              <a:rPr lang="en-GB" sz="3400" dirty="0">
                <a:solidFill>
                  <a:schemeClr val="bg2"/>
                </a:solidFill>
              </a:rPr>
              <a:t>Maintainable</a:t>
            </a:r>
          </a:p>
          <a:p>
            <a:pPr>
              <a:lnSpc>
                <a:spcPct val="100000"/>
              </a:lnSpc>
            </a:pPr>
            <a:endParaRPr lang="en-GB" sz="3600" dirty="0">
              <a:solidFill>
                <a:schemeClr val="bg2"/>
              </a:solidFill>
            </a:endParaRPr>
          </a:p>
          <a:p>
            <a:pPr>
              <a:lnSpc>
                <a:spcPct val="100000"/>
              </a:lnSpc>
            </a:pPr>
            <a:endParaRPr lang="en-GB" sz="3600" dirty="0">
              <a:solidFill>
                <a:schemeClr val="bg2"/>
              </a:solidFill>
            </a:endParaRPr>
          </a:p>
        </p:txBody>
      </p:sp>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88" y="6400800"/>
            <a:ext cx="12114212" cy="363538"/>
          </a:xfrm>
        </p:spPr>
        <p:txBody>
          <a:bodyPr>
            <a:normAutofit fontScale="62500" lnSpcReduction="20000"/>
          </a:bodyPr>
          <a:lstStyle/>
          <a:p>
            <a:pPr algn="ctr"/>
            <a:r>
              <a:rPr lang="en-US" dirty="0">
                <a:hlinkClick r:id="rId3"/>
              </a:rPr>
              <a:t>https://softuni.bg/courses/csharp-oop-advanced</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5779" y="4535836"/>
            <a:ext cx="5668835" cy="86360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7387" y="4535836"/>
            <a:ext cx="3962146" cy="863602"/>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784" t="-11319" r="-15784" b="-11319"/>
          <a:stretch/>
        </p:blipFill>
        <p:spPr>
          <a:xfrm>
            <a:off x="8884387" y="5566366"/>
            <a:ext cx="2240226" cy="863602"/>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1067387" y="5566366"/>
            <a:ext cx="5567564" cy="863602"/>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4437" r="-24437" b="-5187"/>
          <a:stretch/>
        </p:blipFill>
        <p:spPr>
          <a:xfrm>
            <a:off x="6963155" y="5566366"/>
            <a:ext cx="1593029" cy="86360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5330775" y="2474775"/>
            <a:ext cx="5793839" cy="863602"/>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1067388" y="2474775"/>
            <a:ext cx="3858379" cy="863602"/>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8676437" y="1444245"/>
            <a:ext cx="2448176" cy="863602"/>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1067387" y="1444245"/>
            <a:ext cx="4185792" cy="863602"/>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t="6534" r="-689" b="14898"/>
          <a:stretch/>
        </p:blipFill>
        <p:spPr>
          <a:xfrm>
            <a:off x="5607950" y="1444245"/>
            <a:ext cx="2713717" cy="863602"/>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5971872" y="3505306"/>
            <a:ext cx="2519658" cy="863602"/>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4663" t="-10753" r="-34663" b="-10753"/>
          <a:stretch/>
        </p:blipFill>
        <p:spPr bwMode="auto">
          <a:xfrm>
            <a:off x="8854361" y="3505306"/>
            <a:ext cx="2270253" cy="863602"/>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1067388" y="3505306"/>
            <a:ext cx="4541655" cy="863602"/>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663650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163" t="-12819" r="-5163" b="-12819"/>
          <a:stretch/>
        </p:blipFill>
        <p:spPr>
          <a:xfrm>
            <a:off x="1131008" y="2067925"/>
            <a:ext cx="5023218" cy="1439625"/>
          </a:xfrm>
          <a:prstGeom prst="roundRect">
            <a:avLst>
              <a:gd name="adj" fmla="val 8805"/>
            </a:avLst>
          </a:prstGeom>
          <a:solidFill>
            <a:schemeClr val="bg2"/>
          </a:solidFill>
          <a:ln>
            <a:solidFill>
              <a:schemeClr val="tx1"/>
            </a:solidFill>
          </a:ln>
          <a:effectLst/>
        </p:spPr>
      </p:pic>
      <p:pic>
        <p:nvPicPr>
          <p:cNvPr id="3" name="Picture 2">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15162" t="-29177" r="-15162" b="-29177"/>
          <a:stretch/>
        </p:blipFill>
        <p:spPr>
          <a:xfrm>
            <a:off x="4920397" y="4064377"/>
            <a:ext cx="6140594" cy="1439625"/>
          </a:xfrm>
          <a:prstGeom prst="roundRect">
            <a:avLst>
              <a:gd name="adj" fmla="val 9410"/>
            </a:avLst>
          </a:prstGeom>
          <a:solidFill>
            <a:schemeClr val="bg2"/>
          </a:solidFill>
          <a:ln>
            <a:solidFill>
              <a:schemeClr val="tx1"/>
            </a:solidFill>
          </a:ln>
          <a:effectLst/>
        </p:spPr>
      </p:pic>
      <p:pic>
        <p:nvPicPr>
          <p:cNvPr id="4" name="Picture 3">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6654" r="6654"/>
          <a:stretch/>
        </p:blipFill>
        <p:spPr>
          <a:xfrm>
            <a:off x="6426115" y="2067925"/>
            <a:ext cx="1962778" cy="1439625"/>
          </a:xfrm>
          <a:prstGeom prst="roundRect">
            <a:avLst>
              <a:gd name="adj" fmla="val 8806"/>
            </a:avLst>
          </a:prstGeom>
          <a:solidFill>
            <a:schemeClr val="bg2"/>
          </a:solidFill>
          <a:ln>
            <a:solidFill>
              <a:schemeClr val="tx1"/>
            </a:solidFill>
          </a:ln>
          <a:effectLst/>
        </p:spPr>
      </p:pic>
      <p:pic>
        <p:nvPicPr>
          <p:cNvPr id="5" name="Picture 4">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3201" t="-3201" r="-3201" b="-3201"/>
          <a:stretch/>
        </p:blipFill>
        <p:spPr>
          <a:xfrm>
            <a:off x="8660782" y="2067925"/>
            <a:ext cx="2400210" cy="1439625"/>
          </a:xfrm>
          <a:prstGeom prst="roundRect">
            <a:avLst>
              <a:gd name="adj" fmla="val 8200"/>
            </a:avLst>
          </a:prstGeom>
          <a:solidFill>
            <a:schemeClr val="bg2"/>
          </a:solidFill>
          <a:ln>
            <a:solidFill>
              <a:schemeClr val="tx1"/>
            </a:solidFill>
          </a:ln>
          <a:effectLst/>
        </p:spPr>
      </p:pic>
      <p:pic>
        <p:nvPicPr>
          <p:cNvPr id="6" name="Picture 5">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9305" t="-5874" r="-9305" b="-12736"/>
          <a:stretch/>
        </p:blipFill>
        <p:spPr>
          <a:xfrm>
            <a:off x="1131009" y="4064377"/>
            <a:ext cx="3383118" cy="1439625"/>
          </a:xfrm>
          <a:prstGeom prst="roundRect">
            <a:avLst>
              <a:gd name="adj" fmla="val 10015"/>
            </a:avLst>
          </a:prstGeom>
          <a:solidFill>
            <a:schemeClr val="bg2"/>
          </a:solidFill>
          <a:ln>
            <a:solidFill>
              <a:schemeClr val="tx1"/>
            </a:solidFill>
          </a:ln>
          <a:effectLst/>
        </p:spPr>
      </p:pic>
    </p:spTree>
    <p:extLst>
      <p:ext uri="{BB962C8B-B14F-4D97-AF65-F5344CB8AC3E}">
        <p14:creationId xmlns:p14="http://schemas.microsoft.com/office/powerpoint/2010/main" val="12604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65510" y="1121144"/>
            <a:ext cx="9929724" cy="5276048"/>
          </a:xfrm>
        </p:spPr>
        <p:txBody>
          <a:bodyPr/>
          <a:lstStyle/>
          <a:p>
            <a:r>
              <a:rPr lang="en-US" dirty="0"/>
              <a:t>Every class should be </a:t>
            </a:r>
            <a:r>
              <a:rPr lang="en-US" dirty="0">
                <a:solidFill>
                  <a:schemeClr val="tx2">
                    <a:lumMod val="75000"/>
                  </a:schemeClr>
                </a:solidFill>
              </a:rPr>
              <a:t>responsible</a:t>
            </a:r>
            <a:r>
              <a:rPr lang="en-US" dirty="0"/>
              <a:t> </a:t>
            </a:r>
            <a:r>
              <a:rPr lang="en-US" b="1" dirty="0">
                <a:solidFill>
                  <a:schemeClr val="bg1"/>
                </a:solidFill>
              </a:rPr>
              <a:t>for only a single </a:t>
            </a:r>
            <a:r>
              <a:rPr lang="en-US" dirty="0"/>
              <a:t/>
            </a:r>
            <a:br>
              <a:rPr lang="en-US" dirty="0"/>
            </a:br>
            <a:r>
              <a:rPr lang="en-US" b="1" dirty="0">
                <a:solidFill>
                  <a:schemeClr val="bg1"/>
                </a:solidFill>
              </a:rPr>
              <a:t>part of the functionality</a:t>
            </a:r>
            <a:r>
              <a:rPr lang="en-US" dirty="0"/>
              <a:t> and that responsibility </a:t>
            </a:r>
            <a:br>
              <a:rPr lang="en-US" dirty="0"/>
            </a:br>
            <a:r>
              <a:rPr lang="en-US" dirty="0"/>
              <a:t>should be entirely </a:t>
            </a:r>
            <a:r>
              <a:rPr lang="en-US" b="1" dirty="0">
                <a:solidFill>
                  <a:schemeClr val="bg1"/>
                </a:solidFill>
              </a:rPr>
              <a:t>encapsulated</a:t>
            </a:r>
            <a:r>
              <a:rPr lang="en-US" dirty="0"/>
              <a:t> by the class. </a:t>
            </a:r>
          </a:p>
          <a:p>
            <a:pPr marL="0" indent="0">
              <a:buNone/>
            </a:pPr>
            <a:endParaRPr lang="en-US" dirty="0">
              <a:solidFill>
                <a:schemeClr val="tx2">
                  <a:lumMod val="75000"/>
                </a:schemeClr>
              </a:solidFill>
            </a:endParaRPr>
          </a:p>
          <a:p>
            <a:endParaRPr lang="bg-BG" dirty="0"/>
          </a:p>
        </p:txBody>
      </p:sp>
      <p:sp>
        <p:nvSpPr>
          <p:cNvPr id="4" name="Title 3">
            <a:extLst>
              <a:ext uri="{FF2B5EF4-FFF2-40B4-BE49-F238E27FC236}">
                <a16:creationId xmlns:a16="http://schemas.microsoft.com/office/drawing/2014/main" xmlns="" id="{E71349AE-B5A7-40E9-BFA9-650DBB51CD30}"/>
              </a:ext>
            </a:extLst>
          </p:cNvPr>
          <p:cNvSpPr>
            <a:spLocks noGrp="1"/>
          </p:cNvSpPr>
          <p:nvPr>
            <p:ph type="title"/>
          </p:nvPr>
        </p:nvSpPr>
        <p:spPr/>
        <p:txBody>
          <a:bodyPr/>
          <a:lstStyle/>
          <a:p>
            <a:r>
              <a:rPr lang="en-US" dirty="0"/>
              <a:t>What is Single Responsibility?</a:t>
            </a:r>
          </a:p>
        </p:txBody>
      </p:sp>
      <p:sp>
        <p:nvSpPr>
          <p:cNvPr id="6" name="Rectangle 5">
            <a:extLst>
              <a:ext uri="{FF2B5EF4-FFF2-40B4-BE49-F238E27FC236}">
                <a16:creationId xmlns:a16="http://schemas.microsoft.com/office/drawing/2014/main" xmlns="" id="{01CB2FA2-4A95-4B3A-91F4-8D5F96438473}"/>
              </a:ext>
            </a:extLst>
          </p:cNvPr>
          <p:cNvSpPr>
            <a:spLocks noChangeArrowheads="1"/>
          </p:cNvSpPr>
          <p:nvPr/>
        </p:nvSpPr>
        <p:spPr bwMode="auto">
          <a:xfrm>
            <a:off x="2712963" y="2898328"/>
            <a:ext cx="8108917" cy="1569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200" b="1" dirty="0">
                <a:latin typeface="Consolas" panose="020B0609020204030204" pitchFamily="49" charset="0"/>
              </a:rPr>
              <a:t>"There should never be more than </a:t>
            </a:r>
            <a:br>
              <a:rPr lang="en-GB" sz="3200" b="1" dirty="0">
                <a:latin typeface="Consolas" panose="020B0609020204030204" pitchFamily="49" charset="0"/>
              </a:rPr>
            </a:br>
            <a:r>
              <a:rPr lang="en-GB" sz="3200" b="1" dirty="0">
                <a:latin typeface="Consolas" panose="020B0609020204030204" pitchFamily="49" charset="0"/>
              </a:rPr>
              <a:t>one reason for a class to change."</a:t>
            </a:r>
          </a:p>
          <a:p>
            <a:r>
              <a:rPr lang="en-GB" sz="3200" b="1" dirty="0">
                <a:latin typeface="Consolas" panose="020B0609020204030204" pitchFamily="49" charset="0"/>
              </a:rPr>
              <a:t>	- Robert C. "Uncle Bob" Martin</a:t>
            </a:r>
          </a:p>
        </p:txBody>
      </p:sp>
    </p:spTree>
    <p:extLst>
      <p:ext uri="{BB962C8B-B14F-4D97-AF65-F5344CB8AC3E}">
        <p14:creationId xmlns:p14="http://schemas.microsoft.com/office/powerpoint/2010/main" val="2001242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and </a:t>
            </a:r>
            <a:br>
              <a:rPr lang="en-US" sz="3199" dirty="0"/>
            </a:br>
            <a:r>
              <a:rPr lang="en-US" sz="3199" dirty="0"/>
              <a:t>Employment Opportunities </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Forums</a:t>
            </a:r>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xmlns=""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1" y="2538113"/>
            <a:ext cx="2122583" cy="529411"/>
          </a:xfrm>
          <a:prstGeom prst="rect">
            <a:avLst/>
          </a:prstGeom>
        </p:spPr>
      </p:pic>
      <p:pic>
        <p:nvPicPr>
          <p:cNvPr id="18" name="Picture 17">
            <a:hlinkClick r:id="rId3"/>
            <a:extLst>
              <a:ext uri="{FF2B5EF4-FFF2-40B4-BE49-F238E27FC236}">
                <a16:creationId xmlns:a16="http://schemas.microsoft.com/office/drawing/2014/main" xmlns=""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2728" y="2057401"/>
            <a:ext cx="3366866" cy="4482957"/>
          </a:xfrm>
          <a:prstGeom prst="rect">
            <a:avLst/>
          </a:prstGeom>
        </p:spPr>
      </p:pic>
      <p:pic>
        <p:nvPicPr>
          <p:cNvPr id="11" name="Picture 4">
            <a:hlinkClick r:id="rId10" tooltip="Software University @ Facebook"/>
            <a:extLst>
              <a:ext uri="{FF2B5EF4-FFF2-40B4-BE49-F238E27FC236}">
                <a16:creationId xmlns:a16="http://schemas.microsoft.com/office/drawing/2014/main" xmlns=""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4201" y="3654372"/>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xmlns=""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4200" y="5359668"/>
            <a:ext cx="1041962" cy="1041962"/>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61</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448"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lnSpc>
                <a:spcPct val="100000"/>
              </a:lnSpc>
              <a:buClr>
                <a:schemeClr val="tx1"/>
              </a:buClr>
            </a:pPr>
            <a:r>
              <a:rPr lang="en-US" sz="3600" b="1" dirty="0">
                <a:solidFill>
                  <a:schemeClr val="bg1"/>
                </a:solidFill>
              </a:rPr>
              <a:t>Cohesion</a:t>
            </a:r>
            <a:r>
              <a:rPr lang="en-US" sz="3600" dirty="0"/>
              <a:t> refers</a:t>
            </a:r>
            <a:r>
              <a:rPr lang="bg-BG" sz="3600" dirty="0"/>
              <a:t> </a:t>
            </a:r>
            <a:r>
              <a:rPr lang="en-US" sz="3600" dirty="0"/>
              <a:t>to the grouping</a:t>
            </a:r>
            <a:r>
              <a:rPr lang="en-US" sz="3600" b="1" dirty="0">
                <a:solidFill>
                  <a:schemeClr val="bg1"/>
                </a:solidFill>
              </a:rPr>
              <a:t> </a:t>
            </a:r>
            <a:r>
              <a:rPr lang="en-US" sz="3600" dirty="0"/>
              <a:t>of</a:t>
            </a:r>
            <a:r>
              <a:rPr lang="en-US" sz="3600" b="1" dirty="0">
                <a:solidFill>
                  <a:schemeClr val="bg1"/>
                </a:solidFill>
              </a:rPr>
              <a:t> functionally related</a:t>
            </a:r>
            <a:r>
              <a:rPr lang="en-US" sz="3600" dirty="0"/>
              <a:t> </a:t>
            </a:r>
            <a:br>
              <a:rPr lang="en-US" sz="3600" dirty="0"/>
            </a:br>
            <a:r>
              <a:rPr lang="en-US" sz="3600" b="1" dirty="0">
                <a:solidFill>
                  <a:schemeClr val="bg1"/>
                </a:solidFill>
              </a:rPr>
              <a:t>processes</a:t>
            </a:r>
            <a:r>
              <a:rPr lang="en-US" sz="3600" dirty="0"/>
              <a:t> into a particular </a:t>
            </a:r>
            <a:r>
              <a:rPr lang="en-US" sz="3600" dirty="0">
                <a:solidFill>
                  <a:schemeClr val="tx2">
                    <a:lumMod val="75000"/>
                  </a:schemeClr>
                </a:solidFill>
              </a:rPr>
              <a:t>module</a:t>
            </a:r>
            <a:r>
              <a:rPr lang="en-US" sz="3600" dirty="0"/>
              <a:t>.</a:t>
            </a:r>
            <a:endParaRPr lang="bg-BG" sz="3600" dirty="0"/>
          </a:p>
          <a:p>
            <a:pPr>
              <a:lnSpc>
                <a:spcPct val="100000"/>
              </a:lnSpc>
            </a:pPr>
            <a:r>
              <a:rPr lang="en-US" sz="3600" dirty="0"/>
              <a:t>Aim for</a:t>
            </a:r>
            <a:r>
              <a:rPr lang="en-US" sz="3600" dirty="0">
                <a:solidFill>
                  <a:schemeClr val="tx2">
                    <a:lumMod val="75000"/>
                  </a:schemeClr>
                </a:solidFill>
              </a:rPr>
              <a:t> </a:t>
            </a:r>
            <a:r>
              <a:rPr lang="en-US" sz="3600" b="1" dirty="0">
                <a:solidFill>
                  <a:schemeClr val="bg1"/>
                </a:solidFill>
              </a:rPr>
              <a:t>strong cohesion</a:t>
            </a:r>
          </a:p>
          <a:p>
            <a:pPr lvl="1">
              <a:lnSpc>
                <a:spcPct val="100000"/>
              </a:lnSpc>
            </a:pPr>
            <a:r>
              <a:rPr lang="en-US" sz="3600" dirty="0"/>
              <a:t>Each</a:t>
            </a:r>
            <a:r>
              <a:rPr lang="en-US" sz="3600" dirty="0">
                <a:solidFill>
                  <a:schemeClr val="tx2">
                    <a:lumMod val="75000"/>
                  </a:schemeClr>
                </a:solidFill>
              </a:rPr>
              <a:t> </a:t>
            </a:r>
            <a:r>
              <a:rPr lang="en-US" sz="3600" b="1" dirty="0">
                <a:solidFill>
                  <a:schemeClr val="bg1"/>
                </a:solidFill>
              </a:rPr>
              <a:t>task</a:t>
            </a:r>
            <a:r>
              <a:rPr lang="en-US" sz="3600" dirty="0">
                <a:solidFill>
                  <a:schemeClr val="tx2">
                    <a:lumMod val="75000"/>
                  </a:schemeClr>
                </a:solidFill>
              </a:rPr>
              <a:t> </a:t>
            </a:r>
            <a:r>
              <a:rPr lang="en-US" sz="3600" dirty="0"/>
              <a:t>maps a </a:t>
            </a:r>
            <a:r>
              <a:rPr lang="en-US" sz="3600" b="1" dirty="0">
                <a:solidFill>
                  <a:schemeClr val="bg1"/>
                </a:solidFill>
              </a:rPr>
              <a:t>single</a:t>
            </a:r>
            <a:r>
              <a:rPr lang="en-US" sz="3600" dirty="0">
                <a:solidFill>
                  <a:schemeClr val="tx2">
                    <a:lumMod val="75000"/>
                  </a:schemeClr>
                </a:solidFill>
              </a:rPr>
              <a:t> </a:t>
            </a:r>
            <a:r>
              <a:rPr lang="en-US" sz="3600" dirty="0"/>
              <a:t>code unit</a:t>
            </a:r>
          </a:p>
          <a:p>
            <a:pPr lvl="1">
              <a:lnSpc>
                <a:spcPct val="100000"/>
              </a:lnSpc>
            </a:pPr>
            <a:r>
              <a:rPr lang="en-US" sz="3600" dirty="0"/>
              <a:t>A method should do </a:t>
            </a:r>
            <a:r>
              <a:rPr lang="en-US" sz="3600" b="1" dirty="0">
                <a:solidFill>
                  <a:schemeClr val="bg1"/>
                </a:solidFill>
              </a:rPr>
              <a:t>one</a:t>
            </a:r>
            <a:r>
              <a:rPr lang="en-US" sz="3600" dirty="0">
                <a:solidFill>
                  <a:schemeClr val="tx2">
                    <a:lumMod val="75000"/>
                  </a:schemeClr>
                </a:solidFill>
              </a:rPr>
              <a:t> </a:t>
            </a:r>
            <a:r>
              <a:rPr lang="en-US" sz="3600" b="1" dirty="0">
                <a:solidFill>
                  <a:schemeClr val="bg1"/>
                </a:solidFill>
              </a:rPr>
              <a:t>operation</a:t>
            </a:r>
          </a:p>
          <a:p>
            <a:pPr lvl="1">
              <a:lnSpc>
                <a:spcPct val="100000"/>
              </a:lnSpc>
            </a:pPr>
            <a:r>
              <a:rPr lang="en-US" sz="3600" dirty="0"/>
              <a:t>A class should represent </a:t>
            </a:r>
            <a:r>
              <a:rPr lang="en-US" sz="3600" b="1" dirty="0">
                <a:solidFill>
                  <a:schemeClr val="bg1"/>
                </a:solidFill>
              </a:rPr>
              <a:t>one entity</a:t>
            </a:r>
            <a:endParaRPr lang="bg-BG" sz="3600" b="1" dirty="0">
              <a:solidFill>
                <a:schemeClr val="bg1"/>
              </a:solidFill>
            </a:endParaRPr>
          </a:p>
          <a:p>
            <a:endParaRPr lang="bg-BG" dirty="0"/>
          </a:p>
        </p:txBody>
      </p:sp>
      <p:sp>
        <p:nvSpPr>
          <p:cNvPr id="4" name="Title 3">
            <a:extLst>
              <a:ext uri="{FF2B5EF4-FFF2-40B4-BE49-F238E27FC236}">
                <a16:creationId xmlns:a16="http://schemas.microsoft.com/office/drawing/2014/main" xmlns="" id="{0B993ADC-54BC-4256-96BD-B1DE0AB1885E}"/>
              </a:ext>
            </a:extLst>
          </p:cNvPr>
          <p:cNvSpPr>
            <a:spLocks noGrp="1"/>
          </p:cNvSpPr>
          <p:nvPr>
            <p:ph type="title"/>
          </p:nvPr>
        </p:nvSpPr>
        <p:spPr/>
        <p:txBody>
          <a:bodyPr/>
          <a:lstStyle/>
          <a:p>
            <a:r>
              <a:rPr lang="af-ZA"/>
              <a:t>Strong </a:t>
            </a:r>
            <a:r>
              <a:rPr lang="en-US" dirty="0"/>
              <a:t>Cohesion / Loose Coupling</a:t>
            </a:r>
          </a:p>
        </p:txBody>
      </p:sp>
      <p:sp>
        <p:nvSpPr>
          <p:cNvPr id="2" name="Slide Number Placeholder 1">
            <a:extLst>
              <a:ext uri="{FF2B5EF4-FFF2-40B4-BE49-F238E27FC236}">
                <a16:creationId xmlns:a16="http://schemas.microsoft.com/office/drawing/2014/main" xmlns=""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7</a:t>
            </a:fld>
            <a:endParaRPr lang="en-US" dirty="0"/>
          </a:p>
        </p:txBody>
      </p:sp>
      <p:pic>
        <p:nvPicPr>
          <p:cNvPr id="3" name="Picture 2">
            <a:extLst>
              <a:ext uri="{FF2B5EF4-FFF2-40B4-BE49-F238E27FC236}">
                <a16:creationId xmlns:a16="http://schemas.microsoft.com/office/drawing/2014/main" xmlns="" id="{3BDDE622-F9A8-47F5-8CC3-C72227AFDEC8}"/>
              </a:ext>
            </a:extLst>
          </p:cNvPr>
          <p:cNvPicPr>
            <a:picLocks noChangeAspect="1"/>
          </p:cNvPicPr>
          <p:nvPr/>
        </p:nvPicPr>
        <p:blipFill>
          <a:blip r:embed="rId3"/>
          <a:stretch>
            <a:fillRect/>
          </a:stretch>
        </p:blipFill>
        <p:spPr>
          <a:xfrm>
            <a:off x="8408155" y="2267261"/>
            <a:ext cx="2576593" cy="2323477"/>
          </a:xfrm>
          <a:prstGeom prst="rect">
            <a:avLst/>
          </a:prstGeom>
        </p:spPr>
      </p:pic>
    </p:spTree>
    <p:extLst>
      <p:ext uri="{BB962C8B-B14F-4D97-AF65-F5344CB8AC3E}">
        <p14:creationId xmlns:p14="http://schemas.microsoft.com/office/powerpoint/2010/main" val="16551096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Coupling</a:t>
            </a:r>
            <a:r>
              <a:rPr lang="en-US" dirty="0"/>
              <a:t> – the degree of </a:t>
            </a:r>
            <a:r>
              <a:rPr lang="en-US" dirty="0">
                <a:solidFill>
                  <a:schemeClr val="tx2">
                    <a:lumMod val="75000"/>
                  </a:schemeClr>
                </a:solidFill>
              </a:rPr>
              <a:t>dependence</a:t>
            </a:r>
            <a:r>
              <a:rPr lang="en-US" dirty="0"/>
              <a:t> between modules </a:t>
            </a:r>
          </a:p>
          <a:p>
            <a:pPr lvl="1"/>
            <a:r>
              <a:rPr lang="en-US" dirty="0"/>
              <a:t>How </a:t>
            </a:r>
            <a:r>
              <a:rPr lang="en-US" dirty="0">
                <a:solidFill>
                  <a:schemeClr val="tx2">
                    <a:lumMod val="75000"/>
                  </a:schemeClr>
                </a:solidFill>
              </a:rPr>
              <a:t>closely connected</a:t>
            </a:r>
            <a:r>
              <a:rPr lang="en-US" dirty="0"/>
              <a:t> two modules are</a:t>
            </a:r>
          </a:p>
          <a:p>
            <a:pPr lvl="1"/>
            <a:r>
              <a:rPr lang="en-US" dirty="0"/>
              <a:t>The </a:t>
            </a:r>
            <a:r>
              <a:rPr lang="en-US" dirty="0">
                <a:solidFill>
                  <a:schemeClr val="tx2">
                    <a:lumMod val="75000"/>
                  </a:schemeClr>
                </a:solidFill>
              </a:rPr>
              <a:t>strength of the relationship</a:t>
            </a:r>
            <a:r>
              <a:rPr lang="en-US" dirty="0"/>
              <a:t> between modules</a:t>
            </a:r>
          </a:p>
          <a:p>
            <a:r>
              <a:rPr lang="en-US" dirty="0"/>
              <a:t>Aim for </a:t>
            </a:r>
            <a:r>
              <a:rPr lang="en-US" b="1" dirty="0">
                <a:solidFill>
                  <a:schemeClr val="bg1"/>
                </a:solidFill>
              </a:rPr>
              <a:t>loose </a:t>
            </a:r>
            <a:r>
              <a:rPr lang="en-US" dirty="0"/>
              <a:t>coupling</a:t>
            </a:r>
          </a:p>
          <a:p>
            <a:pPr lvl="1"/>
            <a:r>
              <a:rPr lang="en-US" dirty="0"/>
              <a:t>Supports</a:t>
            </a:r>
            <a:r>
              <a:rPr lang="en-US" dirty="0">
                <a:solidFill>
                  <a:schemeClr val="tx2">
                    <a:lumMod val="75000"/>
                  </a:schemeClr>
                </a:solidFill>
              </a:rPr>
              <a:t> </a:t>
            </a:r>
            <a:r>
              <a:rPr lang="en-US" b="1" dirty="0">
                <a:solidFill>
                  <a:schemeClr val="bg1"/>
                </a:solidFill>
              </a:rPr>
              <a:t>readability</a:t>
            </a:r>
            <a:r>
              <a:rPr lang="en-US" dirty="0">
                <a:solidFill>
                  <a:schemeClr val="tx2">
                    <a:lumMod val="75000"/>
                  </a:schemeClr>
                </a:solidFill>
              </a:rPr>
              <a:t> </a:t>
            </a:r>
            <a:r>
              <a:rPr lang="en-US" dirty="0"/>
              <a:t>and</a:t>
            </a:r>
            <a:r>
              <a:rPr lang="en-US" dirty="0">
                <a:solidFill>
                  <a:schemeClr val="tx2">
                    <a:lumMod val="75000"/>
                  </a:schemeClr>
                </a:solidFill>
              </a:rPr>
              <a:t> </a:t>
            </a:r>
            <a:r>
              <a:rPr lang="en-US" b="1" dirty="0">
                <a:solidFill>
                  <a:schemeClr val="bg1"/>
                </a:solidFill>
              </a:rPr>
              <a:t>maintainability</a:t>
            </a:r>
          </a:p>
          <a:p>
            <a:pPr lvl="1"/>
            <a:r>
              <a:rPr lang="en-US" dirty="0"/>
              <a:t>Often a sign of good</a:t>
            </a:r>
            <a:r>
              <a:rPr lang="en-US" dirty="0">
                <a:solidFill>
                  <a:schemeClr val="tx2">
                    <a:lumMod val="75000"/>
                  </a:schemeClr>
                </a:solidFill>
              </a:rPr>
              <a:t> system </a:t>
            </a:r>
            <a:r>
              <a:rPr lang="en-US" b="1" dirty="0">
                <a:solidFill>
                  <a:schemeClr val="bg1"/>
                </a:solidFill>
              </a:rPr>
              <a:t>design</a:t>
            </a:r>
          </a:p>
          <a:p>
            <a:endParaRPr lang="bg-BG" dirty="0"/>
          </a:p>
        </p:txBody>
      </p:sp>
      <p:sp>
        <p:nvSpPr>
          <p:cNvPr id="4" name="Title 3">
            <a:extLst>
              <a:ext uri="{FF2B5EF4-FFF2-40B4-BE49-F238E27FC236}">
                <a16:creationId xmlns:a16="http://schemas.microsoft.com/office/drawing/2014/main" xmlns="" id="{0B993ADC-54BC-4256-96BD-B1DE0AB1885E}"/>
              </a:ext>
            </a:extLst>
          </p:cNvPr>
          <p:cNvSpPr>
            <a:spLocks noGrp="1"/>
          </p:cNvSpPr>
          <p:nvPr>
            <p:ph type="title"/>
          </p:nvPr>
        </p:nvSpPr>
        <p:spPr/>
        <p:txBody>
          <a:bodyPr/>
          <a:lstStyle/>
          <a:p>
            <a:r>
              <a:rPr lang="en-US"/>
              <a:t>Strong </a:t>
            </a:r>
            <a:r>
              <a:rPr lang="en-US" dirty="0"/>
              <a:t>Cohesion </a:t>
            </a:r>
            <a:r>
              <a:rPr lang="en-US"/>
              <a:t>/ Loose </a:t>
            </a:r>
            <a:r>
              <a:rPr lang="en-US" dirty="0"/>
              <a:t>Coupling (2)</a:t>
            </a:r>
          </a:p>
        </p:txBody>
      </p:sp>
      <p:sp>
        <p:nvSpPr>
          <p:cNvPr id="2" name="Slide Number Placeholder 1">
            <a:extLst>
              <a:ext uri="{FF2B5EF4-FFF2-40B4-BE49-F238E27FC236}">
                <a16:creationId xmlns:a16="http://schemas.microsoft.com/office/drawing/2014/main" xmlns=""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35581959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Small number </a:t>
            </a:r>
            <a:r>
              <a:rPr lang="en-US" dirty="0"/>
              <a:t>of instance variables inside a class</a:t>
            </a:r>
          </a:p>
          <a:p>
            <a:r>
              <a:rPr lang="en-US" dirty="0"/>
              <a:t>Each method of a class should manipulate </a:t>
            </a:r>
            <a:r>
              <a:rPr lang="en-US" b="1" dirty="0">
                <a:solidFill>
                  <a:schemeClr val="bg1"/>
                </a:solidFill>
              </a:rPr>
              <a:t>one or </a:t>
            </a:r>
            <a:br>
              <a:rPr lang="en-US" b="1" dirty="0">
                <a:solidFill>
                  <a:schemeClr val="bg1"/>
                </a:solidFill>
              </a:rPr>
            </a:br>
            <a:r>
              <a:rPr lang="en-US" b="1" dirty="0">
                <a:solidFill>
                  <a:schemeClr val="bg1"/>
                </a:solidFill>
              </a:rPr>
              <a:t>more</a:t>
            </a:r>
            <a:r>
              <a:rPr lang="en-US" dirty="0">
                <a:solidFill>
                  <a:schemeClr val="tx2">
                    <a:lumMod val="75000"/>
                  </a:schemeClr>
                </a:solidFill>
              </a:rPr>
              <a:t> </a:t>
            </a:r>
            <a:r>
              <a:rPr lang="en-US" dirty="0"/>
              <a:t>of those variables</a:t>
            </a:r>
          </a:p>
          <a:p>
            <a:r>
              <a:rPr lang="en-US" dirty="0"/>
              <a:t>Two modules should </a:t>
            </a:r>
            <a:r>
              <a:rPr lang="en-US" b="1" dirty="0">
                <a:solidFill>
                  <a:schemeClr val="bg1"/>
                </a:solidFill>
              </a:rPr>
              <a:t>exchange</a:t>
            </a:r>
            <a:r>
              <a:rPr lang="en-US" dirty="0"/>
              <a:t> </a:t>
            </a:r>
            <a:br>
              <a:rPr lang="en-US" dirty="0"/>
            </a:br>
            <a:r>
              <a:rPr lang="en-US" dirty="0"/>
              <a:t>as</a:t>
            </a:r>
            <a:r>
              <a:rPr lang="en-US" b="1" dirty="0">
                <a:solidFill>
                  <a:schemeClr val="bg1"/>
                </a:solidFill>
              </a:rPr>
              <a:t> little information </a:t>
            </a:r>
            <a:r>
              <a:rPr lang="en-US" dirty="0"/>
              <a:t>as possible</a:t>
            </a:r>
          </a:p>
          <a:p>
            <a:r>
              <a:rPr lang="en-US" dirty="0"/>
              <a:t>Creating an </a:t>
            </a:r>
            <a:r>
              <a:rPr lang="en-US" b="1" dirty="0">
                <a:solidFill>
                  <a:schemeClr val="bg1"/>
                </a:solidFill>
              </a:rPr>
              <a:t>easily reusable </a:t>
            </a:r>
            <a:r>
              <a:rPr lang="en-US" dirty="0"/>
              <a:t>subsystem </a:t>
            </a:r>
          </a:p>
        </p:txBody>
      </p:sp>
      <p:sp>
        <p:nvSpPr>
          <p:cNvPr id="4" name="Title 3">
            <a:extLst>
              <a:ext uri="{FF2B5EF4-FFF2-40B4-BE49-F238E27FC236}">
                <a16:creationId xmlns:a16="http://schemas.microsoft.com/office/drawing/2014/main" xmlns="" id="{F46F9EBD-E720-4138-B610-C2D1D522DC40}"/>
              </a:ext>
            </a:extLst>
          </p:cNvPr>
          <p:cNvSpPr>
            <a:spLocks noGrp="1"/>
          </p:cNvSpPr>
          <p:nvPr>
            <p:ph type="title"/>
          </p:nvPr>
        </p:nvSpPr>
        <p:spPr/>
        <p:txBody>
          <a:bodyPr>
            <a:normAutofit/>
          </a:bodyPr>
          <a:lstStyle/>
          <a:p>
            <a:r>
              <a:rPr lang="en-US" dirty="0"/>
              <a:t>Cohesion and Coupling - Approaches	</a:t>
            </a:r>
          </a:p>
        </p:txBody>
      </p:sp>
      <p:sp>
        <p:nvSpPr>
          <p:cNvPr id="2" name="Slide Number Placeholder 1">
            <a:extLst>
              <a:ext uri="{FF2B5EF4-FFF2-40B4-BE49-F238E27FC236}">
                <a16:creationId xmlns:a16="http://schemas.microsoft.com/office/drawing/2014/main" xmlns="" id="{AFAD1AFD-0419-4120-8AC6-3C87CDED55A9}"/>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1978491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xmlns="" name="SoftUni3_1"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11535</TotalTime>
  <Words>2864</Words>
  <Application>Microsoft Office PowerPoint</Application>
  <PresentationFormat>Custom</PresentationFormat>
  <Paragraphs>696</Paragraphs>
  <Slides>61</Slides>
  <Notes>35</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1_SoftUni3_1</vt:lpstr>
      <vt:lpstr>SOLID Principles</vt:lpstr>
      <vt:lpstr>Table of Contents</vt:lpstr>
      <vt:lpstr>Questions</vt:lpstr>
      <vt:lpstr>Why Clean Code Matters?</vt:lpstr>
      <vt:lpstr>PowerPoint Presentation</vt:lpstr>
      <vt:lpstr>What is Single Responsibility?</vt:lpstr>
      <vt:lpstr>Strong Cohesion / Loose Coupling</vt:lpstr>
      <vt:lpstr>Strong Cohesion / Loose Coupling (2)</vt:lpstr>
      <vt:lpstr>Cohesion and Coupling - Approaches </vt:lpstr>
      <vt:lpstr>PowerPoint Presentation</vt:lpstr>
      <vt:lpstr>What is the Open/Closed Principle?</vt:lpstr>
      <vt:lpstr>Design Smell - Violations</vt:lpstr>
      <vt:lpstr>OCP - Approaches</vt:lpstr>
      <vt:lpstr>OCP - When to Apply</vt:lpstr>
      <vt:lpstr>Template Method Pattern</vt:lpstr>
      <vt:lpstr>Template Method Pattern (2)</vt:lpstr>
      <vt:lpstr>Template Method Pattern (3)</vt:lpstr>
      <vt:lpstr>Problem: Stream Progress Info</vt:lpstr>
      <vt:lpstr>Solution: Stream Progress Info</vt:lpstr>
      <vt:lpstr>Solution: Stream Progress Info (2)</vt:lpstr>
      <vt:lpstr>Problem: Graphic Editor</vt:lpstr>
      <vt:lpstr>Solution: Graphic Editor</vt:lpstr>
      <vt:lpstr>PowerPoint Presentation</vt:lpstr>
      <vt:lpstr>LSP - Substitutability</vt:lpstr>
      <vt:lpstr>Design Smell - Violations</vt:lpstr>
      <vt:lpstr>LSP – Approaches</vt:lpstr>
      <vt:lpstr>PowerPoint Presentation</vt:lpstr>
      <vt:lpstr>What is Interface Segregation?</vt:lpstr>
      <vt:lpstr>Fat Interfaces</vt:lpstr>
      <vt:lpstr>Design Smells - Violations</vt:lpstr>
      <vt:lpstr>ISP - Approaches</vt:lpstr>
      <vt:lpstr>Cohesive Interfaces</vt:lpstr>
      <vt:lpstr>Adapter Pattern</vt:lpstr>
      <vt:lpstr>Adapter Pattern</vt:lpstr>
      <vt:lpstr>Adapter Pattern (2)</vt:lpstr>
      <vt:lpstr>Problem: Detail Printer </vt:lpstr>
      <vt:lpstr>Solution: Detail Printer</vt:lpstr>
      <vt:lpstr>Solution: Detail Printer (2)</vt:lpstr>
      <vt:lpstr>Solution: Detail Printer (3)</vt:lpstr>
      <vt:lpstr>Problem: Recharge</vt:lpstr>
      <vt:lpstr>Solution: Rechargeable </vt:lpstr>
      <vt:lpstr>Solution: Rechargeable (2) </vt:lpstr>
      <vt:lpstr>PowerPoint Presentation</vt:lpstr>
      <vt:lpstr>Dependencies and Coupling</vt:lpstr>
      <vt:lpstr>Dependency Examples</vt:lpstr>
      <vt:lpstr>Dependencies in Traditional Programming</vt:lpstr>
      <vt:lpstr>Depend on Abstractions</vt:lpstr>
      <vt:lpstr>Types of Dependency Injection</vt:lpstr>
      <vt:lpstr>Constructor Injection – Pros and Cons</vt:lpstr>
      <vt:lpstr>Constructor Injection - Example</vt:lpstr>
      <vt:lpstr>Property Injection – Pros and Cons</vt:lpstr>
      <vt:lpstr>Property Injection - Example</vt:lpstr>
      <vt:lpstr>Parameter Injection – Pros and Cons</vt:lpstr>
      <vt:lpstr>Parameter Injection - Example</vt:lpstr>
      <vt:lpstr>DIP Violations</vt:lpstr>
      <vt:lpstr>Summary</vt:lpstr>
      <vt:lpstr>PowerPoint Presentation</vt:lpstr>
      <vt:lpstr>SoftUni Diamond Partners</vt:lpstr>
      <vt:lpstr>SoftUni Organizational Partners</vt:lpstr>
      <vt:lpstr>Trainings @ Software University (SoftUni)</vt:lpstr>
      <vt:lpstr>License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OOP Advanced SOLID</dc:title>
  <dc:subject>C# OOP Advanced – Practical Training Course @ SoftUni</dc:subject>
  <dc:creator>Alen Paunov</dc:creator>
  <cp:keywords>C# OOP Advanced, C#, OOP, Software University, SoftUni, programming, coding, software development, education, training, course</cp:keywords>
  <dc:description>C# OOP Advaned Course @ SoftUni – https://softuni.bg/courses/csharp-oop-advanced-high-quality-code
</dc:description>
  <cp:lastModifiedBy>Stoyan</cp:lastModifiedBy>
  <cp:revision>448</cp:revision>
  <dcterms:created xsi:type="dcterms:W3CDTF">2018-05-23T13:08:44Z</dcterms:created>
  <dcterms:modified xsi:type="dcterms:W3CDTF">2018-11-21T08:37:40Z</dcterms:modified>
  <cp:category>programming, education, software engineering, software development</cp:category>
</cp:coreProperties>
</file>